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80" r:id="rId21"/>
    <p:sldId id="274" r:id="rId22"/>
    <p:sldId id="279" r:id="rId23"/>
    <p:sldId id="275" r:id="rId24"/>
    <p:sldId id="276" r:id="rId25"/>
    <p:sldId id="277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92D"/>
    <a:srgbClr val="6D6E72"/>
    <a:srgbClr val="BA2E2B"/>
    <a:srgbClr val="FF0000"/>
    <a:srgbClr val="77F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12/02/2024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6.wdp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723899" y="800205"/>
            <a:ext cx="6236635" cy="1743075"/>
            <a:chOff x="876299" y="271462"/>
            <a:chExt cx="6236635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3731559" y="835118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C74D2B-0671-AFA6-3441-C671EEBE9150}"/>
              </a:ext>
            </a:extLst>
          </p:cNvPr>
          <p:cNvGrpSpPr/>
          <p:nvPr/>
        </p:nvGrpSpPr>
        <p:grpSpPr>
          <a:xfrm>
            <a:off x="35333" y="787452"/>
            <a:ext cx="9350381" cy="3494840"/>
            <a:chOff x="35333" y="787452"/>
            <a:chExt cx="9350381" cy="3494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18CDE0-1B8C-6F8F-78AF-3368F2B486E6}"/>
                </a:ext>
              </a:extLst>
            </p:cNvPr>
            <p:cNvGrpSpPr/>
            <p:nvPr/>
          </p:nvGrpSpPr>
          <p:grpSpPr>
            <a:xfrm>
              <a:off x="35333" y="977084"/>
              <a:ext cx="3306998" cy="2919355"/>
              <a:chOff x="473566" y="-966393"/>
              <a:chExt cx="4409330" cy="3892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7AE576-5BDD-443D-6A2F-DD337704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" t="13934" r="8700" b="11521"/>
              <a:stretch>
                <a:fillRect/>
              </a:stretch>
            </p:blipFill>
            <p:spPr>
              <a:xfrm>
                <a:off x="473566" y="-822960"/>
                <a:ext cx="4409330" cy="374904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D08059-23C4-8B34-8E8C-9B491B52FA56}"/>
                  </a:ext>
                </a:extLst>
              </p:cNvPr>
              <p:cNvSpPr/>
              <p:nvPr/>
            </p:nvSpPr>
            <p:spPr>
              <a:xfrm>
                <a:off x="1834413" y="-940219"/>
                <a:ext cx="2200165" cy="4743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7B211-29EB-381F-BD9D-DB3E8E99C8A3}"/>
                  </a:ext>
                </a:extLst>
              </p:cNvPr>
              <p:cNvSpPr txBox="1"/>
              <p:nvPr/>
            </p:nvSpPr>
            <p:spPr>
              <a:xfrm>
                <a:off x="1834412" y="-966393"/>
                <a:ext cx="25403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>
                    <a:solidFill>
                      <a:prstClr val="black"/>
                    </a:solidFill>
                    <a:latin typeface="Calibri"/>
                  </a:rPr>
                  <a:t>(free) NB-CEUS Image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05572B-370B-4947-3A4F-C189F9CB0D56}"/>
                  </a:ext>
                </a:extLst>
              </p:cNvPr>
              <p:cNvSpPr/>
              <p:nvPr/>
            </p:nvSpPr>
            <p:spPr>
              <a:xfrm>
                <a:off x="1033112" y="1019218"/>
                <a:ext cx="91440" cy="91440"/>
              </a:xfrm>
              <a:prstGeom prst="ellipse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74DE03-05BC-192E-AEEC-F8F0E51BDEF5}"/>
                  </a:ext>
                </a:extLst>
              </p:cNvPr>
              <p:cNvSpPr/>
              <p:nvPr/>
            </p:nvSpPr>
            <p:spPr>
              <a:xfrm>
                <a:off x="1368620" y="1058242"/>
                <a:ext cx="91440" cy="91440"/>
              </a:xfrm>
              <a:prstGeom prst="ellipse">
                <a:avLst/>
              </a:prstGeom>
              <a:solidFill>
                <a:srgbClr val="90E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782E12-6817-25C0-9A08-6E313FDAC0EB}"/>
                  </a:ext>
                </a:extLst>
              </p:cNvPr>
              <p:cNvSpPr/>
              <p:nvPr/>
            </p:nvSpPr>
            <p:spPr>
              <a:xfrm>
                <a:off x="1590910" y="1134929"/>
                <a:ext cx="91440" cy="9144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059C-BC33-2608-573E-EFFF98486301}"/>
                  </a:ext>
                </a:extLst>
              </p:cNvPr>
              <p:cNvSpPr/>
              <p:nvPr/>
            </p:nvSpPr>
            <p:spPr>
              <a:xfrm>
                <a:off x="2284339" y="1368870"/>
                <a:ext cx="91440" cy="91440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F5A7C-A121-0EB7-2E34-153843DD69D0}"/>
                  </a:ext>
                </a:extLst>
              </p:cNvPr>
              <p:cNvSpPr/>
              <p:nvPr/>
            </p:nvSpPr>
            <p:spPr>
              <a:xfrm>
                <a:off x="3773921" y="1361302"/>
                <a:ext cx="91440" cy="91440"/>
              </a:xfrm>
              <a:prstGeom prst="ellipse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EF66F8-4481-B526-FDD0-1AC030D20E9A}"/>
                  </a:ext>
                </a:extLst>
              </p:cNvPr>
              <p:cNvSpPr/>
              <p:nvPr/>
            </p:nvSpPr>
            <p:spPr>
              <a:xfrm>
                <a:off x="4001112" y="966905"/>
                <a:ext cx="91440" cy="91440"/>
              </a:xfrm>
              <a:prstGeom prst="ellipse">
                <a:avLst/>
              </a:prstGeom>
              <a:solidFill>
                <a:srgbClr val="FB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15A2EC0-4444-B519-88EF-881E75B9E48C}"/>
                  </a:ext>
                </a:extLst>
              </p:cNvPr>
              <p:cNvSpPr/>
              <p:nvPr/>
            </p:nvSpPr>
            <p:spPr>
              <a:xfrm>
                <a:off x="4121444" y="827893"/>
                <a:ext cx="91440" cy="91440"/>
              </a:xfrm>
              <a:prstGeom prst="ellipse">
                <a:avLst/>
              </a:prstGeom>
              <a:solidFill>
                <a:srgbClr val="8CB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9289676-0B49-FAA8-BDDA-BEE66803976A}"/>
                  </a:ext>
                </a:extLst>
              </p:cNvPr>
              <p:cNvSpPr/>
              <p:nvPr/>
            </p:nvSpPr>
            <p:spPr>
              <a:xfrm>
                <a:off x="4351389" y="1023298"/>
                <a:ext cx="91440" cy="9144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60F216-74B3-8871-83A2-99BD90E22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1145" y="787452"/>
              <a:ext cx="6094569" cy="3494840"/>
              <a:chOff x="988978" y="2376280"/>
              <a:chExt cx="13235181" cy="75895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FB135-7105-7BAF-EF49-E4D27B0FE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6" r="8045"/>
              <a:stretch>
                <a:fillRect/>
              </a:stretch>
            </p:blipFill>
            <p:spPr>
              <a:xfrm>
                <a:off x="988978" y="2376280"/>
                <a:ext cx="12808045" cy="758952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40D7CA-EF48-B5C8-3E63-0586E98A659F}"/>
                  </a:ext>
                </a:extLst>
              </p:cNvPr>
              <p:cNvSpPr txBox="1"/>
              <p:nvPr/>
            </p:nvSpPr>
            <p:spPr>
              <a:xfrm>
                <a:off x="2911700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08F9DD-0EE2-3431-0E65-CB40AA868980}"/>
                  </a:ext>
                </a:extLst>
              </p:cNvPr>
              <p:cNvSpPr txBox="1"/>
              <p:nvPr/>
            </p:nvSpPr>
            <p:spPr>
              <a:xfrm>
                <a:off x="12105407" y="350425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297681-EE4E-3270-8ADD-8D55156C8657}"/>
                  </a:ext>
                </a:extLst>
              </p:cNvPr>
              <p:cNvSpPr txBox="1"/>
              <p:nvPr/>
            </p:nvSpPr>
            <p:spPr>
              <a:xfrm>
                <a:off x="6008161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34AEE0-091A-C23C-D053-FFC0E8B9AEF4}"/>
                  </a:ext>
                </a:extLst>
              </p:cNvPr>
              <p:cNvSpPr txBox="1"/>
              <p:nvPr/>
            </p:nvSpPr>
            <p:spPr>
              <a:xfrm>
                <a:off x="9097547" y="3365758"/>
                <a:ext cx="1975478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Left PC3flu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A1EAD6-8658-2F45-D135-6B4C556FCD03}"/>
                  </a:ext>
                </a:extLst>
              </p:cNvPr>
              <p:cNvSpPr txBox="1"/>
              <p:nvPr/>
            </p:nvSpPr>
            <p:spPr>
              <a:xfrm>
                <a:off x="3007819" y="6649886"/>
                <a:ext cx="1264350" cy="601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Tissue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0ACCC-DE9A-DD16-7C10-AA391858FBDA}"/>
                  </a:ext>
                </a:extLst>
              </p:cNvPr>
              <p:cNvSpPr txBox="1"/>
              <p:nvPr/>
            </p:nvSpPr>
            <p:spPr>
              <a:xfrm>
                <a:off x="5810356" y="6511387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EF6B59-D4AA-FBB7-FDA3-759F8F0A250B}"/>
                  </a:ext>
                </a:extLst>
              </p:cNvPr>
              <p:cNvSpPr txBox="1"/>
              <p:nvPr/>
            </p:nvSpPr>
            <p:spPr>
              <a:xfrm>
                <a:off x="8917927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34817E-AF3C-E810-8572-34747DFA5CB0}"/>
                  </a:ext>
                </a:extLst>
              </p:cNvPr>
              <p:cNvSpPr txBox="1"/>
              <p:nvPr/>
            </p:nvSpPr>
            <p:spPr>
              <a:xfrm>
                <a:off x="11974230" y="6511385"/>
                <a:ext cx="2249929" cy="100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Right PC3pip </a:t>
                </a:r>
              </a:p>
              <a:p>
                <a:r>
                  <a:rPr lang="en-US" sz="1200" b="1" dirty="0">
                    <a:solidFill>
                      <a:prstClr val="black"/>
                    </a:solidFill>
                    <a:latin typeface="Calibri"/>
                  </a:rPr>
                  <a:t>tumor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8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BA524D-112E-393B-5232-650B20B677F1}"/>
              </a:ext>
            </a:extLst>
          </p:cNvPr>
          <p:cNvGrpSpPr/>
          <p:nvPr/>
        </p:nvGrpSpPr>
        <p:grpSpPr>
          <a:xfrm>
            <a:off x="1483369" y="481088"/>
            <a:ext cx="3928967" cy="3323068"/>
            <a:chOff x="1483369" y="481088"/>
            <a:chExt cx="3928967" cy="3323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E656EA-28DF-AB56-0142-E2E32F01EB50}"/>
                </a:ext>
              </a:extLst>
            </p:cNvPr>
            <p:cNvGrpSpPr/>
            <p:nvPr/>
          </p:nvGrpSpPr>
          <p:grpSpPr>
            <a:xfrm>
              <a:off x="1483369" y="1375518"/>
              <a:ext cx="3928967" cy="2428638"/>
              <a:chOff x="451016" y="715952"/>
              <a:chExt cx="6340866" cy="38644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39D4912-89DB-4A6E-2F0C-7554347AFB95}"/>
                  </a:ext>
                </a:extLst>
              </p:cNvPr>
              <p:cNvSpPr/>
              <p:nvPr/>
            </p:nvSpPr>
            <p:spPr>
              <a:xfrm>
                <a:off x="451016" y="715952"/>
                <a:ext cx="3858218" cy="2880904"/>
              </a:xfrm>
              <a:prstGeom prst="roundRect">
                <a:avLst>
                  <a:gd name="adj" fmla="val 4914"/>
                </a:avLst>
              </a:prstGeom>
              <a:solidFill>
                <a:srgbClr val="FDFDFD"/>
              </a:solidFill>
              <a:ln w="12700" cap="flat" cmpd="sng" algn="ctr">
                <a:solidFill>
                  <a:srgbClr val="F6F6F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LID4096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E887E3-C5C9-0FFB-B9DF-BCFFD54A28DB}"/>
                  </a:ext>
                </a:extLst>
              </p:cNvPr>
              <p:cNvGrpSpPr/>
              <p:nvPr/>
            </p:nvGrpSpPr>
            <p:grpSpPr>
              <a:xfrm>
                <a:off x="621241" y="727365"/>
                <a:ext cx="6170641" cy="3853073"/>
                <a:chOff x="1621654" y="20773716"/>
                <a:chExt cx="6170641" cy="38530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4B7A13E-EB14-C85C-BBF5-246ED5170DFA}"/>
                    </a:ext>
                  </a:extLst>
                </p:cNvPr>
                <p:cNvGrpSpPr/>
                <p:nvPr/>
              </p:nvGrpSpPr>
              <p:grpSpPr>
                <a:xfrm>
                  <a:off x="1621654" y="20773716"/>
                  <a:ext cx="6170641" cy="3853073"/>
                  <a:chOff x="8237366" y="13210888"/>
                  <a:chExt cx="5106775" cy="284964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D9F858B5-7535-F585-A3C6-684711150877}"/>
                      </a:ext>
                    </a:extLst>
                  </p:cNvPr>
                  <p:cNvGrpSpPr/>
                  <p:nvPr/>
                </p:nvGrpSpPr>
                <p:grpSpPr>
                  <a:xfrm>
                    <a:off x="8237366" y="13409018"/>
                    <a:ext cx="2971790" cy="2651516"/>
                    <a:chOff x="7734603" y="192499"/>
                    <a:chExt cx="2238900" cy="1652581"/>
                  </a:xfrm>
                </p:grpSpPr>
                <p:sp>
                  <p:nvSpPr>
                    <p:cNvPr id="18" name="Freeform 85">
                      <a:extLst>
                        <a:ext uri="{FF2B5EF4-FFF2-40B4-BE49-F238E27FC236}">
                          <a16:creationId xmlns:a16="http://schemas.microsoft.com/office/drawing/2014/main" id="{EAA634AB-745F-2724-B409-D53166AE4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6025" y="681298"/>
                      <a:ext cx="300607" cy="140791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9" name="Freeform 86">
                      <a:extLst>
                        <a:ext uri="{FF2B5EF4-FFF2-40B4-BE49-F238E27FC236}">
                          <a16:creationId xmlns:a16="http://schemas.microsoft.com/office/drawing/2014/main" id="{41D6242F-50BF-9100-61C5-B01BF37126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70914" y="945144"/>
                      <a:ext cx="305583" cy="144854"/>
                    </a:xfrm>
                    <a:custGeom>
                      <a:avLst/>
                      <a:gdLst>
                        <a:gd name="connsiteX0" fmla="*/ 14 w 1152340"/>
                        <a:gd name="connsiteY0" fmla="*/ 381079 h 750247"/>
                        <a:gd name="connsiteX1" fmla="*/ 167794 w 1152340"/>
                        <a:gd name="connsiteY1" fmla="*/ 121020 h 750247"/>
                        <a:gd name="connsiteX2" fmla="*/ 587243 w 1152340"/>
                        <a:gd name="connsiteY2" fmla="*/ 3574 h 750247"/>
                        <a:gd name="connsiteX3" fmla="*/ 1132528 w 1152340"/>
                        <a:gd name="connsiteY3" fmla="*/ 246855 h 750247"/>
                        <a:gd name="connsiteX4" fmla="*/ 989915 w 1152340"/>
                        <a:gd name="connsiteY4" fmla="*/ 574026 h 750247"/>
                        <a:gd name="connsiteX5" fmla="*/ 578854 w 1152340"/>
                        <a:gd name="connsiteY5" fmla="*/ 490136 h 750247"/>
                        <a:gd name="connsiteX6" fmla="*/ 385908 w 1152340"/>
                        <a:gd name="connsiteY6" fmla="*/ 615971 h 750247"/>
                        <a:gd name="connsiteX7" fmla="*/ 159405 w 1152340"/>
                        <a:gd name="connsiteY7" fmla="*/ 741805 h 750247"/>
                        <a:gd name="connsiteX8" fmla="*/ 14 w 1152340"/>
                        <a:gd name="connsiteY8" fmla="*/ 381079 h 750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2340" h="750247">
                          <a:moveTo>
                            <a:pt x="14" y="381079"/>
                          </a:moveTo>
                          <a:cubicBezTo>
                            <a:pt x="1412" y="277615"/>
                            <a:pt x="69923" y="183937"/>
                            <a:pt x="167794" y="121020"/>
                          </a:cubicBezTo>
                          <a:cubicBezTo>
                            <a:pt x="265666" y="58102"/>
                            <a:pt x="426454" y="-17398"/>
                            <a:pt x="587243" y="3574"/>
                          </a:cubicBezTo>
                          <a:cubicBezTo>
                            <a:pt x="748032" y="24546"/>
                            <a:pt x="1065416" y="151780"/>
                            <a:pt x="1132528" y="246855"/>
                          </a:cubicBezTo>
                          <a:cubicBezTo>
                            <a:pt x="1199640" y="341930"/>
                            <a:pt x="1082194" y="533479"/>
                            <a:pt x="989915" y="574026"/>
                          </a:cubicBezTo>
                          <a:cubicBezTo>
                            <a:pt x="897636" y="614573"/>
                            <a:pt x="679522" y="483145"/>
                            <a:pt x="578854" y="490136"/>
                          </a:cubicBezTo>
                          <a:cubicBezTo>
                            <a:pt x="478186" y="497127"/>
                            <a:pt x="455816" y="574026"/>
                            <a:pt x="385908" y="615971"/>
                          </a:cubicBezTo>
                          <a:cubicBezTo>
                            <a:pt x="316000" y="657916"/>
                            <a:pt x="222323" y="783750"/>
                            <a:pt x="159405" y="741805"/>
                          </a:cubicBezTo>
                          <a:cubicBezTo>
                            <a:pt x="96488" y="699860"/>
                            <a:pt x="-1384" y="484543"/>
                            <a:pt x="14" y="381079"/>
                          </a:cubicBezTo>
                          <a:close/>
                        </a:path>
                      </a:pathLst>
                    </a:custGeom>
                    <a:solidFill>
                      <a:srgbClr val="721910"/>
                    </a:solidFill>
                    <a:ln w="12700" cap="flat" cmpd="sng" algn="ctr">
                      <a:solidFill>
                        <a:srgbClr val="E7E6E6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pic>
                  <p:nvPicPr>
                    <p:cNvPr id="20" name="Picture 19" descr="Clipart - Simple cartoon &lt;strong&gt;mouse&lt;/strong&gt;">
                      <a:extLst>
                        <a:ext uri="{FF2B5EF4-FFF2-40B4-BE49-F238E27FC236}">
                          <a16:creationId xmlns:a16="http://schemas.microsoft.com/office/drawing/2014/main" id="{C78AFFBB-9740-92CA-2F32-1912AFF4A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clrChange>
                        <a:clrFrom>
                          <a:srgbClr val="CCCCCC"/>
                        </a:clrFrom>
                        <a:clrTo>
                          <a:srgbClr val="CCCCCC">
                            <a:alpha val="0"/>
                          </a:srgbClr>
                        </a:clrTo>
                      </a:clrChange>
                      <a:biLevel thresh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215578">
                      <a:off x="8306988" y="-379886"/>
                      <a:ext cx="1094130" cy="2238900"/>
                    </a:xfrm>
                    <a:prstGeom prst="rect">
                      <a:avLst/>
                    </a:prstGeom>
                    <a:solidFill>
                      <a:sysClr val="window" lastClr="FFFFFF">
                        <a:alpha val="67000"/>
                      </a:sysClr>
                    </a:solidFill>
                    <a:effectLst>
                      <a:outerShdw blurRad="50800" dist="50800" dir="5400000" algn="ctr" rotWithShape="0">
                        <a:sysClr val="window" lastClr="FFFFFF">
                          <a:alpha val="65000"/>
                        </a:sysClr>
                      </a:outerShdw>
                    </a:effectLst>
                  </p:spPr>
                </p:pic>
                <p:sp>
                  <p:nvSpPr>
                    <p:cNvPr id="21" name="TextBox 6">
                      <a:extLst>
                        <a:ext uri="{FF2B5EF4-FFF2-40B4-BE49-F238E27FC236}">
                          <a16:creationId xmlns:a16="http://schemas.microsoft.com/office/drawing/2014/main" id="{03B2785A-A613-CD8D-A5F3-FFE24CA45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3343" y="1425945"/>
                      <a:ext cx="940659" cy="4191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Kidneys</a:t>
                      </a:r>
                      <a:endParaRPr lang="en-US" sz="1200" b="1" kern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p:txBody>
                </p: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B46DFDF-F9B7-0B31-57A4-2567E4F4AA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6443" y="1066828"/>
                      <a:ext cx="345248" cy="391598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E5D5D3"/>
                      </a:solidFill>
                      <a:prstDash val="solid"/>
                      <a:miter lim="800000"/>
                      <a:headEnd type="triangl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D64F0682-E18B-7E4A-D4EB-B58F4C0F4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329" y="622002"/>
                      <a:ext cx="171618" cy="12690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rgbClr val="7030A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16FBB7AC-CBB3-9075-AA11-F4F2975C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756" y="956669"/>
                      <a:ext cx="166353" cy="121804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>
                        <a:defRPr/>
                      </a:pPr>
                      <a:endParaRPr lang="en-US" sz="1050" kern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2BC50AAF-F47D-EBA8-3376-8F117FC659DD}"/>
                      </a:ext>
                    </a:extLst>
                  </p:cNvPr>
                  <p:cNvSpPr/>
                  <p:nvPr/>
                </p:nvSpPr>
                <p:spPr>
                  <a:xfrm rot="215021">
                    <a:off x="10188254" y="14074935"/>
                    <a:ext cx="240247" cy="247980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rgbClr val="3737E3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E8D316-D0DE-5037-E1E8-94E4717D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9356" y="13466517"/>
                    <a:ext cx="2024785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(+)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PC3pip tumor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E9A680E-2431-1CF8-2875-5683A128231D}"/>
                      </a:ext>
                    </a:extLst>
                  </p:cNvPr>
                  <p:cNvCxnSpPr>
                    <a:stCxn id="12" idx="1"/>
                  </p:cNvCxnSpPr>
                  <p:nvPr/>
                </p:nvCxnSpPr>
                <p:spPr>
                  <a:xfrm flipH="1">
                    <a:off x="10562945" y="13810607"/>
                    <a:ext cx="756411" cy="304745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6A0A0BC-4AF6-CD33-8EEA-555457D0E714}"/>
                      </a:ext>
                    </a:extLst>
                  </p:cNvPr>
                  <p:cNvSpPr/>
                  <p:nvPr/>
                </p:nvSpPr>
                <p:spPr>
                  <a:xfrm>
                    <a:off x="10229989" y="14599163"/>
                    <a:ext cx="252937" cy="266602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ADEA125-583B-B73C-B14E-B723BA5F5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7155" y="14680875"/>
                    <a:ext cx="1942480" cy="6881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PSMA (-) </a:t>
                    </a:r>
                  </a:p>
                  <a:p>
                    <a:pPr>
                      <a:defRPr/>
                    </a:pPr>
                    <a:r>
                      <a:rPr lang="en-US" sz="1600" b="1" kern="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PC3flu tumor</a:t>
                    </a: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7DB6630-0D50-F403-2045-BCDB64AA769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387731" y="14732821"/>
                    <a:ext cx="700118" cy="15806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ED7D31"/>
                    </a:solidFill>
                    <a:prstDash val="solid"/>
                    <a:miter lim="800000"/>
                    <a:headEnd type="triangle" w="med" len="med"/>
                    <a:tailEnd type="none" w="med" len="med"/>
                  </a:ln>
                  <a:effectLst/>
                </p:spPr>
              </p:cxn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86E1FFD-9426-14D9-3AFD-479B1D287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duotone>
                      <a:srgbClr val="00A2DE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750" b="94500" l="0" r="100000">
                                <a14:foregroundMark x1="64125" y1="45875" x2="64125" y2="45875"/>
                                <a14:foregroundMark x1="71625" y1="55250" x2="71625" y2="55250"/>
                                <a14:foregroundMark x1="77250" y1="68375" x2="77250" y2="68375"/>
                                <a14:foregroundMark x1="81000" y1="75875" x2="81000" y2="75875"/>
                                <a14:foregroundMark x1="71625" y1="32750" x2="71625" y2="327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46" t="9783" r="5964" b="11292"/>
                  <a:stretch/>
                </p:blipFill>
                <p:spPr>
                  <a:xfrm rot="3157572">
                    <a:off x="9674251" y="13230435"/>
                    <a:ext cx="673720" cy="6346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B62909-01F1-A715-05E5-1F85B37C4854}"/>
                    </a:ext>
                  </a:extLst>
                </p:cNvPr>
                <p:cNvSpPr txBox="1"/>
                <p:nvPr/>
              </p:nvSpPr>
              <p:spPr>
                <a:xfrm>
                  <a:off x="3649680" y="23927801"/>
                  <a:ext cx="4057973" cy="4407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US imaging plane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A2D8C3-F7BB-B680-ED7A-EDA52CA0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19725" y="21584609"/>
                  <a:ext cx="143598" cy="2313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66CC">
                      <a:lumMod val="40000"/>
                      <a:lumOff val="60000"/>
                    </a:srgbClr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  <a:effectLst/>
              </p:spPr>
            </p:cxn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2B925A-3FFA-48DD-DA9B-3E9D3107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844" y="481088"/>
              <a:ext cx="1731352" cy="8623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39836F-660F-687D-D30A-0D418953B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00" b="91000" l="17867" r="79000">
                          <a14:foregroundMark x1="72400" y1="12300" x2="30867" y2="83900"/>
                          <a14:foregroundMark x1="30867" y1="83900" x2="17867" y2="91000"/>
                          <a14:foregroundMark x1="73400" y1="15400" x2="75467" y2="16900"/>
                          <a14:foregroundMark x1="74467" y1="15400" x2="74467" y2="15400"/>
                          <a14:foregroundMark x1="70267" y1="9300" x2="74400" y2="7800"/>
                        </a14:backgroundRemoval>
                      </a14:imgEffect>
                    </a14:imgLayer>
                  </a14:imgProps>
                </a:ext>
              </a:extLst>
            </a:blip>
            <a:srcRect l="16129" t="-653" r="13944" b="-1"/>
            <a:stretch/>
          </p:blipFill>
          <p:spPr>
            <a:xfrm>
              <a:off x="3329006" y="1107414"/>
              <a:ext cx="609600" cy="584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5A66CD3-5B07-F9F4-88E2-01DD198A43B3}"/>
              </a:ext>
            </a:extLst>
          </p:cNvPr>
          <p:cNvGrpSpPr/>
          <p:nvPr/>
        </p:nvGrpSpPr>
        <p:grpSpPr>
          <a:xfrm>
            <a:off x="112247" y="1429318"/>
            <a:ext cx="9231669" cy="2880719"/>
            <a:chOff x="112247" y="1429318"/>
            <a:chExt cx="9231669" cy="28807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A9C81F-4F4F-27F1-3888-F0BCBD907979}"/>
                </a:ext>
              </a:extLst>
            </p:cNvPr>
            <p:cNvGrpSpPr/>
            <p:nvPr/>
          </p:nvGrpSpPr>
          <p:grpSpPr>
            <a:xfrm>
              <a:off x="5395185" y="2342254"/>
              <a:ext cx="440735" cy="1676401"/>
              <a:chOff x="4438865" y="2618153"/>
              <a:chExt cx="587646" cy="2235201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B7DB504-2FD5-E4CE-4391-6103FC6B2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013" t="25394" r="19055" b="25717"/>
              <a:stretch/>
            </p:blipFill>
            <p:spPr>
              <a:xfrm>
                <a:off x="4438865" y="2618153"/>
                <a:ext cx="179755" cy="223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1CCACC-692B-7B32-EA90-3AF6512C4A4C}"/>
                  </a:ext>
                </a:extLst>
              </p:cNvPr>
              <p:cNvSpPr txBox="1"/>
              <p:nvPr/>
            </p:nvSpPr>
            <p:spPr>
              <a:xfrm>
                <a:off x="4555868" y="2672862"/>
                <a:ext cx="470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2.00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E27F9-B639-5648-152A-D8AB921889CF}"/>
                  </a:ext>
                </a:extLst>
              </p:cNvPr>
              <p:cNvSpPr txBox="1"/>
              <p:nvPr/>
            </p:nvSpPr>
            <p:spPr>
              <a:xfrm>
                <a:off x="4555868" y="3558338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1.00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B5B53D-05BC-EF6B-2AC8-79B6013C847D}"/>
                  </a:ext>
                </a:extLst>
              </p:cNvPr>
              <p:cNvSpPr txBox="1"/>
              <p:nvPr/>
            </p:nvSpPr>
            <p:spPr>
              <a:xfrm>
                <a:off x="4555868" y="4565683"/>
                <a:ext cx="4706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50" dirty="0">
                    <a:solidFill>
                      <a:prstClr val="black"/>
                    </a:solidFill>
                    <a:latin typeface="Calibri"/>
                  </a:rPr>
                  <a:t>0.00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0B58A1-B2AE-0C97-992F-A0BA37DABB66}"/>
                </a:ext>
              </a:extLst>
            </p:cNvPr>
            <p:cNvGrpSpPr/>
            <p:nvPr/>
          </p:nvGrpSpPr>
          <p:grpSpPr>
            <a:xfrm>
              <a:off x="112247" y="2181006"/>
              <a:ext cx="2833869" cy="2011700"/>
              <a:chOff x="645719" y="1252265"/>
              <a:chExt cx="3778492" cy="26822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D24E8-03DB-A810-2A44-068389B37301}"/>
                  </a:ext>
                </a:extLst>
              </p:cNvPr>
              <p:cNvSpPr txBox="1"/>
              <p:nvPr/>
            </p:nvSpPr>
            <p:spPr>
              <a:xfrm>
                <a:off x="1999711" y="1252265"/>
                <a:ext cx="107884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Free NBs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1B0E2D-25AC-6571-18C7-132787397831}"/>
                  </a:ext>
                </a:extLst>
              </p:cNvPr>
              <p:cNvGrpSpPr/>
              <p:nvPr/>
            </p:nvGrpSpPr>
            <p:grpSpPr>
              <a:xfrm>
                <a:off x="645719" y="1848259"/>
                <a:ext cx="3778492" cy="2086273"/>
                <a:chOff x="645719" y="1848259"/>
                <a:chExt cx="3778492" cy="208627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556B6C5-699E-E941-E4C1-6B8319927C65}"/>
                    </a:ext>
                  </a:extLst>
                </p:cNvPr>
                <p:cNvGrpSpPr/>
                <p:nvPr/>
              </p:nvGrpSpPr>
              <p:grpSpPr>
                <a:xfrm>
                  <a:off x="645719" y="1848259"/>
                  <a:ext cx="3531325" cy="2086273"/>
                  <a:chOff x="645719" y="1848259"/>
                  <a:chExt cx="3531325" cy="2086273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44D6AD5-9B97-9EEA-B0D2-38AB499FADBD}"/>
                      </a:ext>
                    </a:extLst>
                  </p:cNvPr>
                  <p:cNvGrpSpPr/>
                  <p:nvPr/>
                </p:nvGrpSpPr>
                <p:grpSpPr>
                  <a:xfrm>
                    <a:off x="645719" y="1848259"/>
                    <a:ext cx="3531325" cy="2086273"/>
                    <a:chOff x="1165721" y="2860966"/>
                    <a:chExt cx="3531325" cy="2086273"/>
                  </a:xfrm>
                </p:grpSpPr>
                <p:pic>
                  <p:nvPicPr>
                    <p:cNvPr id="18" name="Picture 17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F97040CA-3868-6914-FDF7-7C1FB6B5B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t="28142" r="22762" b="35117"/>
                    <a:stretch/>
                  </p:blipFill>
                  <p:spPr>
                    <a:xfrm>
                      <a:off x="1165721" y="2860966"/>
                      <a:ext cx="3531325" cy="1679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A84778EB-EFF5-C42D-1E0B-09F7FA0CB4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20575" t="72915" r="34172" b="18707"/>
                    <a:stretch/>
                  </p:blipFill>
                  <p:spPr>
                    <a:xfrm>
                      <a:off x="2108082" y="4564183"/>
                      <a:ext cx="2068962" cy="3830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AA6E273-830B-8328-976B-9B7104652420}"/>
                      </a:ext>
                    </a:extLst>
                  </p:cNvPr>
                  <p:cNvSpPr/>
                  <p:nvPr/>
                </p:nvSpPr>
                <p:spPr>
                  <a:xfrm rot="20020716">
                    <a:off x="1450984" y="2405106"/>
                    <a:ext cx="842626" cy="65644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4472C4">
                          <a:lumMod val="60000"/>
                          <a:lumOff val="40000"/>
                        </a:srgb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888F9AAB-C879-F340-07AF-5D98D75F4E3B}"/>
                      </a:ext>
                    </a:extLst>
                  </p:cNvPr>
                  <p:cNvSpPr/>
                  <p:nvPr/>
                </p:nvSpPr>
                <p:spPr>
                  <a:xfrm rot="1349298">
                    <a:off x="3353065" y="2206497"/>
                    <a:ext cx="679203" cy="61499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6C1B2F-2AA1-AAC3-60CB-F50818E70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843" y="2021490"/>
                    <a:ext cx="8839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4472C4">
                            <a:lumMod val="60000"/>
                            <a:lumOff val="40000"/>
                          </a:srgbClr>
                        </a:solidFill>
                        <a:latin typeface="Calibri"/>
                      </a:rPr>
                      <a:t>PSMA-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7AFEF7-2E67-BF44-B28D-AA762BD1BB14}"/>
                    </a:ext>
                  </a:extLst>
                </p:cNvPr>
                <p:cNvSpPr txBox="1"/>
                <p:nvPr/>
              </p:nvSpPr>
              <p:spPr>
                <a:xfrm>
                  <a:off x="2846608" y="1951944"/>
                  <a:ext cx="1577603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ED7D31">
                          <a:lumMod val="60000"/>
                          <a:lumOff val="40000"/>
                        </a:srgbClr>
                      </a:solidFill>
                      <a:latin typeface="Calibri"/>
                    </a:rPr>
                    <a:t>PSMA+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55681E-8CF8-3C12-C805-0E7EB3685AAB}"/>
                </a:ext>
              </a:extLst>
            </p:cNvPr>
            <p:cNvGrpSpPr/>
            <p:nvPr/>
          </p:nvGrpSpPr>
          <p:grpSpPr>
            <a:xfrm>
              <a:off x="2778816" y="2227261"/>
              <a:ext cx="2596161" cy="1944277"/>
              <a:chOff x="641881" y="4075339"/>
              <a:chExt cx="3531325" cy="257627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F55F6A6-7B5B-0AC7-43B8-F2C0DF90DDC6}"/>
                  </a:ext>
                </a:extLst>
              </p:cNvPr>
              <p:cNvGrpSpPr/>
              <p:nvPr/>
            </p:nvGrpSpPr>
            <p:grpSpPr>
              <a:xfrm>
                <a:off x="641881" y="4582319"/>
                <a:ext cx="3531325" cy="2069292"/>
                <a:chOff x="645719" y="4288123"/>
                <a:chExt cx="3531325" cy="206929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7C3B8B-839B-9F48-9DE3-2FBDDB23266B}"/>
                    </a:ext>
                  </a:extLst>
                </p:cNvPr>
                <p:cNvGrpSpPr/>
                <p:nvPr/>
              </p:nvGrpSpPr>
              <p:grpSpPr>
                <a:xfrm>
                  <a:off x="645719" y="4288123"/>
                  <a:ext cx="3531325" cy="2069292"/>
                  <a:chOff x="7229573" y="2870145"/>
                  <a:chExt cx="3531325" cy="2069292"/>
                </a:xfrm>
              </p:grpSpPr>
              <p:pic>
                <p:nvPicPr>
                  <p:cNvPr id="28" name="Picture 27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9725DDB7-E08B-D93C-2CD0-10E456FD9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8344" r="22762" b="35116"/>
                  <a:stretch/>
                </p:blipFill>
                <p:spPr>
                  <a:xfrm>
                    <a:off x="7229573" y="2870145"/>
                    <a:ext cx="3531325" cy="167059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6363CEE-EB21-E1D5-5CB2-861C0212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575" t="72915" r="34172" b="18707"/>
                  <a:stretch/>
                </p:blipFill>
                <p:spPr>
                  <a:xfrm>
                    <a:off x="8176729" y="4556381"/>
                    <a:ext cx="2068962" cy="3830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8D210BF-0A87-23C8-B4E7-AB428EC59CE3}"/>
                    </a:ext>
                  </a:extLst>
                </p:cNvPr>
                <p:cNvSpPr/>
                <p:nvPr/>
              </p:nvSpPr>
              <p:spPr>
                <a:xfrm rot="1349298">
                  <a:off x="3423400" y="4718665"/>
                  <a:ext cx="679203" cy="614991"/>
                </a:xfrm>
                <a:prstGeom prst="ellipse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356B185-24E1-6870-579E-212D48A95061}"/>
                    </a:ext>
                  </a:extLst>
                </p:cNvPr>
                <p:cNvSpPr/>
                <p:nvPr/>
              </p:nvSpPr>
              <p:spPr>
                <a:xfrm rot="20020716">
                  <a:off x="1357554" y="4665462"/>
                  <a:ext cx="849666" cy="656445"/>
                </a:xfrm>
                <a:prstGeom prst="ellipse">
                  <a:avLst/>
                </a:prstGeom>
                <a:noFill/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6393-5B93-7363-59EB-18B16D8AF72C}"/>
                  </a:ext>
                </a:extLst>
              </p:cNvPr>
              <p:cNvSpPr txBox="1"/>
              <p:nvPr/>
            </p:nvSpPr>
            <p:spPr>
              <a:xfrm>
                <a:off x="1367632" y="4075339"/>
                <a:ext cx="2127567" cy="397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B9BD5">
                        <a:lumMod val="75000"/>
                      </a:srgbClr>
                    </a:solidFill>
                    <a:latin typeface="Calibri"/>
                  </a:rPr>
                  <a:t>PSMA-targeted NBs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9A61A7-2E66-8046-1A01-E8647E29D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619" y="2356783"/>
              <a:ext cx="1280919" cy="1632027"/>
              <a:chOff x="3849809" y="3313421"/>
              <a:chExt cx="2439540" cy="3349671"/>
            </a:xfrm>
          </p:grpSpPr>
          <p:pic>
            <p:nvPicPr>
              <p:cNvPr id="31" name="Picture 30" descr="Chart&#10;&#10;Description automatically generated">
                <a:extLst>
                  <a:ext uri="{FF2B5EF4-FFF2-40B4-BE49-F238E27FC236}">
                    <a16:creationId xmlns:a16="http://schemas.microsoft.com/office/drawing/2014/main" id="{C82FF5BC-2976-A270-A069-078A4CAA9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" r="49712" b="8408"/>
              <a:stretch/>
            </p:blipFill>
            <p:spPr>
              <a:xfrm>
                <a:off x="3849809" y="3313421"/>
                <a:ext cx="2439540" cy="3349671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CF3918-F81B-FC4D-D279-FC48786B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5853209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2A6D99-E568-E5C2-45C2-64106BA2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377" y="54490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60E2C2-9C5B-35A8-4BE1-282B330C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255" y="624945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F0640F-E86A-13B8-9CB0-BB44634B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391707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E5C306-D687-3215-F4A5-14E4470B7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05852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AD47A4-D9A7-98B3-6ED4-CA74CEF8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661" y="5832360"/>
                <a:ext cx="100965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8E7FC4-8183-54FC-355B-80E404CF189B}"/>
                </a:ext>
              </a:extLst>
            </p:cNvPr>
            <p:cNvSpPr/>
            <p:nvPr/>
          </p:nvSpPr>
          <p:spPr>
            <a:xfrm>
              <a:off x="6884091" y="2449576"/>
              <a:ext cx="244408" cy="178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3604D0-EAE0-3771-DBCD-F9B9CC63D960}"/>
                </a:ext>
              </a:extLst>
            </p:cNvPr>
            <p:cNvSpPr/>
            <p:nvPr/>
          </p:nvSpPr>
          <p:spPr>
            <a:xfrm>
              <a:off x="7660378" y="1965385"/>
              <a:ext cx="595895" cy="35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4C36A9-E111-40E5-5D7D-3F10E483C695}"/>
                </a:ext>
              </a:extLst>
            </p:cNvPr>
            <p:cNvGrpSpPr/>
            <p:nvPr/>
          </p:nvGrpSpPr>
          <p:grpSpPr>
            <a:xfrm>
              <a:off x="6223426" y="2356343"/>
              <a:ext cx="1300955" cy="1626369"/>
              <a:chOff x="10550509" y="3432627"/>
              <a:chExt cx="1734607" cy="23369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778C64-5776-825A-6C5F-5EC571F54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0509" y="3432627"/>
                <a:ext cx="1734607" cy="2336933"/>
                <a:chOff x="6538696" y="3313421"/>
                <a:chExt cx="2477700" cy="3338059"/>
              </a:xfrm>
            </p:grpSpPr>
            <p:pic>
              <p:nvPicPr>
                <p:cNvPr id="43" name="Picture 42" descr="Chart&#10;&#10;Description automatically generated">
                  <a:extLst>
                    <a:ext uri="{FF2B5EF4-FFF2-40B4-BE49-F238E27FC236}">
                      <a16:creationId xmlns:a16="http://schemas.microsoft.com/office/drawing/2014/main" id="{C4CD6EBA-D587-E0B7-45C6-5F42D08FC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4" b="8725"/>
                <a:stretch/>
              </p:blipFill>
              <p:spPr>
                <a:xfrm>
                  <a:off x="6538696" y="3313421"/>
                  <a:ext cx="2477700" cy="3338059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5C359A2-DE5D-67AF-B3E3-AE2747A0F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404099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64F7C43-5929-54C2-D07F-DC1407118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10642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756C663-B3DF-43DA-43D3-2DD46F148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3035" y="6578412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0C08CF-9214-D644-8EA3-BB4613B7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9319" y="6226687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DA58B81-CEB1-2DF3-3A5C-D5F6B0888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5920118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1D51E6D-A5B2-5EBE-E730-E9E54F811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1563" y="6542900"/>
                  <a:ext cx="1009650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EE3A0C-3B23-4E55-7C8F-2901A4E58528}"/>
                  </a:ext>
                </a:extLst>
              </p:cNvPr>
              <p:cNvSpPr/>
              <p:nvPr/>
            </p:nvSpPr>
            <p:spPr>
              <a:xfrm>
                <a:off x="11527540" y="3604454"/>
                <a:ext cx="643887" cy="447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FA761C-84AA-3F2C-E5B5-0AD48847F80E}"/>
                </a:ext>
              </a:extLst>
            </p:cNvPr>
            <p:cNvGrpSpPr/>
            <p:nvPr/>
          </p:nvGrpSpPr>
          <p:grpSpPr>
            <a:xfrm>
              <a:off x="6768350" y="1890450"/>
              <a:ext cx="2575566" cy="437176"/>
              <a:chOff x="9473649" y="3127398"/>
              <a:chExt cx="2192435" cy="60839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DA985F9-AE95-0F5F-4C74-210713B25108}"/>
                  </a:ext>
                </a:extLst>
              </p:cNvPr>
              <p:cNvGrpSpPr/>
              <p:nvPr/>
            </p:nvGrpSpPr>
            <p:grpSpPr>
              <a:xfrm>
                <a:off x="9839091" y="3127398"/>
                <a:ext cx="1826993" cy="608393"/>
                <a:chOff x="9269784" y="1184701"/>
                <a:chExt cx="1826993" cy="60839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A70DC8-E7CB-CD2B-E69E-AB39C768D94C}"/>
                    </a:ext>
                  </a:extLst>
                </p:cNvPr>
                <p:cNvSpPr txBox="1"/>
                <p:nvPr/>
              </p:nvSpPr>
              <p:spPr>
                <a:xfrm>
                  <a:off x="9269784" y="1184701"/>
                  <a:ext cx="1826993" cy="364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25% or 75% quartile value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A44910-5ED1-22FE-2088-9D474EBFFA30}"/>
                    </a:ext>
                  </a:extLst>
                </p:cNvPr>
                <p:cNvSpPr txBox="1"/>
                <p:nvPr/>
              </p:nvSpPr>
              <p:spPr>
                <a:xfrm>
                  <a:off x="9282299" y="1429026"/>
                  <a:ext cx="819001" cy="364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Median value</a:t>
                  </a:r>
                </a:p>
              </p:txBody>
            </p:sp>
          </p:grp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5E46884-4581-331C-927C-6CC98495E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60556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2BC0A-6E08-60B6-F28C-66432D40C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649" y="3372306"/>
                <a:ext cx="365760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C8426-19F8-F220-8B43-E0F092D00A3E}"/>
                </a:ext>
              </a:extLst>
            </p:cNvPr>
            <p:cNvSpPr txBox="1"/>
            <p:nvPr/>
          </p:nvSpPr>
          <p:spPr>
            <a:xfrm>
              <a:off x="6583404" y="4019060"/>
              <a:ext cx="745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Free NBs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A8F297-2A65-5ECF-23B3-6E7864406AAB}"/>
                </a:ext>
              </a:extLst>
            </p:cNvPr>
            <p:cNvSpPr txBox="1"/>
            <p:nvPr/>
          </p:nvSpPr>
          <p:spPr>
            <a:xfrm>
              <a:off x="7672257" y="4033038"/>
              <a:ext cx="1435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5B9BD5">
                      <a:lumMod val="75000"/>
                    </a:srgbClr>
                  </a:solidFill>
                  <a:latin typeface="Calibri"/>
                </a:rPr>
                <a:t>PSMA-targeted NBs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/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Relative intensity of the 2</a:t>
                  </a:r>
                  <a:r>
                    <a:rPr lang="en-US" sz="2000" baseline="30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nd 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wave retention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86122AE-CAB0-6869-FA4A-C1F30465D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8" y="1429318"/>
                  <a:ext cx="5451301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119" t="-6061" r="-336" b="-2727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83C4BC-E732-7157-DF5C-DD5C485F4DAA}"/>
                </a:ext>
              </a:extLst>
            </p:cNvPr>
            <p:cNvSpPr txBox="1"/>
            <p:nvPr/>
          </p:nvSpPr>
          <p:spPr>
            <a:xfrm>
              <a:off x="3318168" y="2616393"/>
              <a:ext cx="662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4472C4">
                      <a:lumMod val="60000"/>
                      <a:lumOff val="40000"/>
                    </a:srgbClr>
                  </a:solidFill>
                  <a:latin typeface="Calibri"/>
                </a:rPr>
                <a:t>PSMA-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009683D-F748-BC79-4E82-1D0FEE66D91C}"/>
                </a:ext>
              </a:extLst>
            </p:cNvPr>
            <p:cNvSpPr txBox="1"/>
            <p:nvPr/>
          </p:nvSpPr>
          <p:spPr>
            <a:xfrm>
              <a:off x="4543605" y="2669438"/>
              <a:ext cx="1183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ED7D31">
                      <a:lumMod val="60000"/>
                      <a:lumOff val="40000"/>
                    </a:srgbClr>
                  </a:solidFill>
                  <a:latin typeface="Calibri"/>
                </a:rPr>
                <a:t>PSMA+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50D14C-D980-2B1C-491E-36F142DC6265}"/>
              </a:ext>
            </a:extLst>
          </p:cNvPr>
          <p:cNvGrpSpPr/>
          <p:nvPr/>
        </p:nvGrpSpPr>
        <p:grpSpPr>
          <a:xfrm>
            <a:off x="677146" y="823335"/>
            <a:ext cx="5327102" cy="1417841"/>
            <a:chOff x="677146" y="823335"/>
            <a:chExt cx="5327102" cy="14178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0B5302-4C26-72C1-9223-38FBED41B306}"/>
                </a:ext>
              </a:extLst>
            </p:cNvPr>
            <p:cNvGrpSpPr/>
            <p:nvPr/>
          </p:nvGrpSpPr>
          <p:grpSpPr>
            <a:xfrm>
              <a:off x="677146" y="823335"/>
              <a:ext cx="3356972" cy="1417841"/>
              <a:chOff x="677146" y="823335"/>
              <a:chExt cx="4592808" cy="1967442"/>
            </a:xfrm>
          </p:grpSpPr>
          <p:pic>
            <p:nvPicPr>
              <p:cNvPr id="4" name="Picture 2" descr="Risultati immagini per case western reserve university logo">
                <a:extLst>
                  <a:ext uri="{FF2B5EF4-FFF2-40B4-BE49-F238E27FC236}">
                    <a16:creationId xmlns:a16="http://schemas.microsoft.com/office/drawing/2014/main" id="{02D050B7-7AC5-03F1-8F40-8A3FBB9F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6" y="823335"/>
                <a:ext cx="1967442" cy="1967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0">
                <a:extLst>
                  <a:ext uri="{FF2B5EF4-FFF2-40B4-BE49-F238E27FC236}">
                    <a16:creationId xmlns:a16="http://schemas.microsoft.com/office/drawing/2014/main" id="{CB474F8F-8A71-CE7C-D712-26F84DE79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0379" y="1267865"/>
                <a:ext cx="2319575" cy="1260639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0C9-AFAE-A08D-DB7D-17252A2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4257627" y="1248964"/>
              <a:ext cx="1746621" cy="803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0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2CA61-112F-8F6E-0E56-DD0EA8EACB90}"/>
              </a:ext>
            </a:extLst>
          </p:cNvPr>
          <p:cNvGrpSpPr/>
          <p:nvPr/>
        </p:nvGrpSpPr>
        <p:grpSpPr>
          <a:xfrm>
            <a:off x="186420" y="688334"/>
            <a:ext cx="11557748" cy="1635040"/>
            <a:chOff x="186420" y="688334"/>
            <a:chExt cx="11557748" cy="16350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B49EA4-B546-24B0-8AC4-9CF5FCCB8FEA}"/>
                </a:ext>
              </a:extLst>
            </p:cNvPr>
            <p:cNvGrpSpPr/>
            <p:nvPr/>
          </p:nvGrpSpPr>
          <p:grpSpPr>
            <a:xfrm>
              <a:off x="186420" y="688334"/>
              <a:ext cx="11557748" cy="1635040"/>
              <a:chOff x="344020" y="693922"/>
              <a:chExt cx="11557748" cy="16350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717BAD7-380B-3FD6-10F9-C0268D0F9E2F}"/>
                  </a:ext>
                </a:extLst>
              </p:cNvPr>
              <p:cNvGrpSpPr/>
              <p:nvPr/>
            </p:nvGrpSpPr>
            <p:grpSpPr>
              <a:xfrm>
                <a:off x="344020" y="693922"/>
                <a:ext cx="5447180" cy="1448643"/>
                <a:chOff x="55847" y="552479"/>
                <a:chExt cx="8461912" cy="22652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7CCC852-A542-DEEB-A3BF-42E170859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57" r="27610"/>
                <a:stretch/>
              </p:blipFill>
              <p:spPr>
                <a:xfrm>
                  <a:off x="55847" y="771385"/>
                  <a:ext cx="1430328" cy="175922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D596740-CA02-FBDC-7700-F38519D47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1679" y="552479"/>
                  <a:ext cx="2867949" cy="122912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F9F365-2AB5-0C76-6755-1D21EB095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5273" y="2077279"/>
                  <a:ext cx="2390483" cy="64040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4880CC1-7F6F-4C69-2EDD-FE0B53412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268" y="2083978"/>
                  <a:ext cx="2844913" cy="733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A312F8-7D14-0D1A-E731-FC362748B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001" b="27399"/>
                <a:stretch/>
              </p:blipFill>
              <p:spPr>
                <a:xfrm>
                  <a:off x="4818954" y="658259"/>
                  <a:ext cx="3698805" cy="895933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FD5A6B0-CE01-0E6B-985C-3869B66D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30218" y="1104340"/>
                <a:ext cx="971550" cy="10382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D8B65C2-F631-DB43-4344-342722583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915" t="15358" r="13011" b="17323"/>
              <a:stretch/>
            </p:blipFill>
            <p:spPr>
              <a:xfrm>
                <a:off x="8535793" y="1356197"/>
                <a:ext cx="1070369" cy="97276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916F0-D3E0-04C3-877E-3500F5261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7190" b="26823"/>
              <a:stretch/>
            </p:blipFill>
            <p:spPr>
              <a:xfrm>
                <a:off x="8682370" y="887744"/>
                <a:ext cx="971550" cy="4467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CA90C3-7396-E69F-890A-124E2F7E1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5770" y="957616"/>
                <a:ext cx="756199" cy="12245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781CE-0915-E556-0469-D589722F8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6531" b="21287"/>
            <a:stretch/>
          </p:blipFill>
          <p:spPr>
            <a:xfrm>
              <a:off x="5965294" y="797526"/>
              <a:ext cx="2538440" cy="687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BAD7B-4B93-96E3-7686-3B93E3E4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428" y="1648692"/>
              <a:ext cx="2062158" cy="674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33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38CBA-7D4A-9870-D4DA-771A9DD8A7DF}"/>
              </a:ext>
            </a:extLst>
          </p:cNvPr>
          <p:cNvGrpSpPr/>
          <p:nvPr/>
        </p:nvGrpSpPr>
        <p:grpSpPr>
          <a:xfrm>
            <a:off x="658730" y="351503"/>
            <a:ext cx="7731044" cy="4279491"/>
            <a:chOff x="658730" y="351503"/>
            <a:chExt cx="7731044" cy="4279491"/>
          </a:xfrm>
        </p:grpSpPr>
        <p:pic>
          <p:nvPicPr>
            <p:cNvPr id="4" name="Picture 2" descr="Blog: The US DPA Won't 'Cure' Covid-19 - EE Times India">
              <a:extLst>
                <a:ext uri="{FF2B5EF4-FFF2-40B4-BE49-F238E27FC236}">
                  <a16:creationId xmlns:a16="http://schemas.microsoft.com/office/drawing/2014/main" id="{6F8D21FD-9B83-370C-D3A1-3044989A4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1" t="-12519" b="12519"/>
            <a:stretch/>
          </p:blipFill>
          <p:spPr bwMode="auto">
            <a:xfrm flipH="1">
              <a:off x="1578300" y="2698312"/>
              <a:ext cx="1596934" cy="1461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23C359-4354-972B-5BC1-997F6EE8F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6" b="2963"/>
            <a:stretch/>
          </p:blipFill>
          <p:spPr>
            <a:xfrm>
              <a:off x="658730" y="351503"/>
              <a:ext cx="3790038" cy="2341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3157B-FACC-1B26-F8B8-06EB78F6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147" y="447856"/>
              <a:ext cx="3569627" cy="4183138"/>
            </a:xfrm>
            <a:prstGeom prst="rect">
              <a:avLst/>
            </a:prstGeom>
          </p:spPr>
        </p:pic>
        <p:pic>
          <p:nvPicPr>
            <p:cNvPr id="7" name="Picture 2" descr="BEPResp1">
              <a:extLst>
                <a:ext uri="{FF2B5EF4-FFF2-40B4-BE49-F238E27FC236}">
                  <a16:creationId xmlns:a16="http://schemas.microsoft.com/office/drawing/2014/main" id="{F08F631F-0FBD-B40E-4739-AA0B8E7363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2"/>
            <a:stretch/>
          </p:blipFill>
          <p:spPr bwMode="auto">
            <a:xfrm flipH="1">
              <a:off x="4585066" y="990846"/>
              <a:ext cx="1547943" cy="1388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9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0FDC7-75D8-E38A-81D0-ABA3F495970B}"/>
              </a:ext>
            </a:extLst>
          </p:cNvPr>
          <p:cNvGrpSpPr/>
          <p:nvPr/>
        </p:nvGrpSpPr>
        <p:grpSpPr>
          <a:xfrm>
            <a:off x="706312" y="2022712"/>
            <a:ext cx="9609281" cy="3132560"/>
            <a:chOff x="706312" y="2022712"/>
            <a:chExt cx="9609281" cy="31325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7BAA01-60E5-A556-86B1-41962D531722}"/>
                </a:ext>
              </a:extLst>
            </p:cNvPr>
            <p:cNvSpPr/>
            <p:nvPr/>
          </p:nvSpPr>
          <p:spPr>
            <a:xfrm>
              <a:off x="5884601" y="2022712"/>
              <a:ext cx="4430992" cy="3132560"/>
            </a:xfrm>
            <a:prstGeom prst="rect">
              <a:avLst/>
            </a:prstGeom>
            <a:noFill/>
            <a:ln w="28575" cap="flat" cmpd="sng" algn="ctr">
              <a:solidFill>
                <a:srgbClr val="C81919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8EE8E0-C206-FBA3-FD76-7DFA04304C94}"/>
                </a:ext>
              </a:extLst>
            </p:cNvPr>
            <p:cNvSpPr/>
            <p:nvPr/>
          </p:nvSpPr>
          <p:spPr>
            <a:xfrm>
              <a:off x="6257556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6C6B2-42A8-0408-1AE7-EF521C3FE74B}"/>
                </a:ext>
              </a:extLst>
            </p:cNvPr>
            <p:cNvSpPr/>
            <p:nvPr/>
          </p:nvSpPr>
          <p:spPr>
            <a:xfrm>
              <a:off x="6257556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278ED4-EA2B-5CED-DA69-DBB1A15925AA}"/>
                </a:ext>
              </a:extLst>
            </p:cNvPr>
            <p:cNvSpPr/>
            <p:nvPr/>
          </p:nvSpPr>
          <p:spPr>
            <a:xfrm>
              <a:off x="6257556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25ADDE-E137-535F-1A5A-D8E8636AB0D9}"/>
                </a:ext>
              </a:extLst>
            </p:cNvPr>
            <p:cNvSpPr/>
            <p:nvPr/>
          </p:nvSpPr>
          <p:spPr>
            <a:xfrm>
              <a:off x="6257556" y="3980848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55B710-5610-7BE7-1BC7-BCB7E2E40EBD}"/>
                </a:ext>
              </a:extLst>
            </p:cNvPr>
            <p:cNvSpPr/>
            <p:nvPr/>
          </p:nvSpPr>
          <p:spPr>
            <a:xfrm>
              <a:off x="6257556" y="4371156"/>
              <a:ext cx="1600636" cy="390309"/>
            </a:xfrm>
            <a:prstGeom prst="rect">
              <a:avLst/>
            </a:prstGeom>
            <a:solidFill>
              <a:srgbClr val="CEDF00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Maxpooling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D113E4-293F-934A-AC55-134DDB34D025}"/>
                </a:ext>
              </a:extLst>
            </p:cNvPr>
            <p:cNvSpPr/>
            <p:nvPr/>
          </p:nvSpPr>
          <p:spPr>
            <a:xfrm>
              <a:off x="8370122" y="2811063"/>
              <a:ext cx="1600636" cy="292732"/>
            </a:xfrm>
            <a:prstGeom prst="rect">
              <a:avLst/>
            </a:prstGeom>
            <a:solidFill>
              <a:srgbClr val="FF99CC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Upsampling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F7B8AC-AA8E-B84D-BBE1-173A4661B5CB}"/>
                </a:ext>
              </a:extLst>
            </p:cNvPr>
            <p:cNvSpPr/>
            <p:nvPr/>
          </p:nvSpPr>
          <p:spPr>
            <a:xfrm>
              <a:off x="8370122" y="3108185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FC18DD-D33F-F7DE-8CCD-F72F1C33B0B3}"/>
                </a:ext>
              </a:extLst>
            </p:cNvPr>
            <p:cNvSpPr/>
            <p:nvPr/>
          </p:nvSpPr>
          <p:spPr>
            <a:xfrm>
              <a:off x="8368266" y="3394264"/>
              <a:ext cx="1600636" cy="292732"/>
            </a:xfrm>
            <a:prstGeom prst="rect">
              <a:avLst/>
            </a:prstGeom>
            <a:solidFill>
              <a:srgbClr val="CC990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Concatenate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9F6FEB-F7EA-00B4-B9AA-32759DD69AE6}"/>
                </a:ext>
              </a:extLst>
            </p:cNvPr>
            <p:cNvSpPr/>
            <p:nvPr/>
          </p:nvSpPr>
          <p:spPr>
            <a:xfrm>
              <a:off x="8368266" y="3687019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5AB924-49A9-B52A-B077-11D9DD412848}"/>
                </a:ext>
              </a:extLst>
            </p:cNvPr>
            <p:cNvSpPr/>
            <p:nvPr/>
          </p:nvSpPr>
          <p:spPr>
            <a:xfrm>
              <a:off x="8368266" y="3980848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56F8D5-E380-F63C-1631-1CF65F78E1FB}"/>
                </a:ext>
              </a:extLst>
            </p:cNvPr>
            <p:cNvSpPr/>
            <p:nvPr/>
          </p:nvSpPr>
          <p:spPr>
            <a:xfrm>
              <a:off x="8368266" y="4273578"/>
              <a:ext cx="1600636" cy="292732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06D771-7116-5FBF-E690-8931AE1EE5EA}"/>
                </a:ext>
              </a:extLst>
            </p:cNvPr>
            <p:cNvSpPr/>
            <p:nvPr/>
          </p:nvSpPr>
          <p:spPr>
            <a:xfrm>
              <a:off x="8368266" y="4566311"/>
              <a:ext cx="1600636" cy="292732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EBB702-050D-E4E7-6168-33BF9C51379C}"/>
                </a:ext>
              </a:extLst>
            </p:cNvPr>
            <p:cNvSpPr txBox="1"/>
            <p:nvPr/>
          </p:nvSpPr>
          <p:spPr>
            <a:xfrm>
              <a:off x="6401696" y="2157801"/>
              <a:ext cx="129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Contracting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2F1C5-AAFF-3CE8-7B61-50978287E25E}"/>
                </a:ext>
              </a:extLst>
            </p:cNvPr>
            <p:cNvSpPr txBox="1"/>
            <p:nvPr/>
          </p:nvSpPr>
          <p:spPr>
            <a:xfrm>
              <a:off x="8580927" y="2166058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Expanding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layer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25DBADD-1E28-37BE-D7B6-C6466B6AFAD8}"/>
                </a:ext>
              </a:extLst>
            </p:cNvPr>
            <p:cNvSpPr/>
            <p:nvPr/>
          </p:nvSpPr>
          <p:spPr>
            <a:xfrm>
              <a:off x="6263244" y="2809921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DBCEA2-55BC-2B3E-876A-6B579F04E3D6}"/>
                </a:ext>
              </a:extLst>
            </p:cNvPr>
            <p:cNvSpPr/>
            <p:nvPr/>
          </p:nvSpPr>
          <p:spPr>
            <a:xfrm>
              <a:off x="6263244" y="3200229"/>
              <a:ext cx="1600636" cy="390309"/>
            </a:xfrm>
            <a:prstGeom prst="rect">
              <a:avLst/>
            </a:prstGeom>
            <a:solidFill>
              <a:srgbClr val="0092B5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Activation (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elu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67514-1DD0-398F-669E-6804BD0EC429}"/>
                </a:ext>
              </a:extLst>
            </p:cNvPr>
            <p:cNvSpPr/>
            <p:nvPr/>
          </p:nvSpPr>
          <p:spPr>
            <a:xfrm>
              <a:off x="6263244" y="3590539"/>
              <a:ext cx="1600636" cy="39030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ysClr val="window" lastClr="FFFFFF">
                  <a:lumMod val="1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6248B81-BED4-9F65-C6B9-C81EBAE83263}"/>
                </a:ext>
              </a:extLst>
            </p:cNvPr>
            <p:cNvGrpSpPr/>
            <p:nvPr/>
          </p:nvGrpSpPr>
          <p:grpSpPr>
            <a:xfrm>
              <a:off x="706312" y="2121035"/>
              <a:ext cx="4819802" cy="2775430"/>
              <a:chOff x="4517181" y="2038057"/>
              <a:chExt cx="4005439" cy="197654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889C3E-0E21-DEE7-9583-DE203B220A65}"/>
                  </a:ext>
                </a:extLst>
              </p:cNvPr>
              <p:cNvSpPr/>
              <p:nvPr/>
            </p:nvSpPr>
            <p:spPr>
              <a:xfrm>
                <a:off x="4517182" y="2602946"/>
                <a:ext cx="1631684" cy="307910"/>
              </a:xfrm>
              <a:prstGeom prst="rect">
                <a:avLst/>
              </a:prstGeom>
              <a:solidFill>
                <a:srgbClr val="C81919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Contracting layers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75C388-E5B0-44B3-13BA-E9060CFA1874}"/>
                  </a:ext>
                </a:extLst>
              </p:cNvPr>
              <p:cNvSpPr/>
              <p:nvPr/>
            </p:nvSpPr>
            <p:spPr>
              <a:xfrm>
                <a:off x="4664719" y="3167834"/>
                <a:ext cx="1336610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5BD7AB8-2F84-5992-1CE8-9AF1E355D823}"/>
                  </a:ext>
                </a:extLst>
              </p:cNvPr>
              <p:cNvSpPr/>
              <p:nvPr/>
            </p:nvSpPr>
            <p:spPr>
              <a:xfrm>
                <a:off x="5852242" y="3706695"/>
                <a:ext cx="1336610" cy="307910"/>
              </a:xfrm>
              <a:prstGeom prst="rect">
                <a:avLst/>
              </a:prstGeom>
              <a:solidFill>
                <a:srgbClr val="101073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Dropout (0.5)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6DA236-E687-4A63-1920-EB15B7320DB1}"/>
                  </a:ext>
                </a:extLst>
              </p:cNvPr>
              <p:cNvSpPr/>
              <p:nvPr/>
            </p:nvSpPr>
            <p:spPr>
              <a:xfrm>
                <a:off x="6883666" y="2606807"/>
                <a:ext cx="1631684" cy="307910"/>
              </a:xfrm>
              <a:prstGeom prst="rect">
                <a:avLst/>
              </a:prstGeom>
              <a:solidFill>
                <a:srgbClr val="FFC00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 x Expanding layers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422D207-8ECB-AF93-EE3F-CF936C9F234A}"/>
                  </a:ext>
                </a:extLst>
              </p:cNvPr>
              <p:cNvSpPr/>
              <p:nvPr/>
            </p:nvSpPr>
            <p:spPr>
              <a:xfrm>
                <a:off x="6890936" y="3167834"/>
                <a:ext cx="1631684" cy="307910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Convolution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C7169AE-4489-4FFE-0339-BC969BC112A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5333024" y="2910855"/>
                <a:ext cx="1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ED2257-E7D1-9345-9C7B-6B4F80A3882F}"/>
                  </a:ext>
                </a:extLst>
              </p:cNvPr>
              <p:cNvCxnSpPr>
                <a:cxnSpLocks/>
                <a:stCxn id="54" idx="2"/>
                <a:endCxn id="55" idx="1"/>
              </p:cNvCxnSpPr>
              <p:nvPr/>
            </p:nvCxnSpPr>
            <p:spPr>
              <a:xfrm>
                <a:off x="5333024" y="3475744"/>
                <a:ext cx="519218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185788F-7F44-2532-E839-E9F46C27912F}"/>
                  </a:ext>
                </a:extLst>
              </p:cNvPr>
              <p:cNvCxnSpPr>
                <a:cxnSpLocks/>
                <a:stCxn id="55" idx="3"/>
                <a:endCxn id="57" idx="2"/>
              </p:cNvCxnSpPr>
              <p:nvPr/>
            </p:nvCxnSpPr>
            <p:spPr>
              <a:xfrm flipV="1">
                <a:off x="7188852" y="3475744"/>
                <a:ext cx="517926" cy="3849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DE52E5-6E4D-3C86-C8EF-B73C6CAF8D0F}"/>
                  </a:ext>
                </a:extLst>
              </p:cNvPr>
              <p:cNvCxnSpPr>
                <a:cxnSpLocks/>
                <a:stCxn id="57" idx="0"/>
                <a:endCxn id="56" idx="2"/>
              </p:cNvCxnSpPr>
              <p:nvPr/>
            </p:nvCxnSpPr>
            <p:spPr>
              <a:xfrm flipH="1" flipV="1">
                <a:off x="7699508" y="2914717"/>
                <a:ext cx="7270" cy="25311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DAE971E-F892-8673-CF39-BA0BCD015354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6148866" y="2756901"/>
                <a:ext cx="734800" cy="38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0F35B57-7F96-F325-EAB1-103C7D366088}"/>
                  </a:ext>
                </a:extLst>
              </p:cNvPr>
              <p:cNvSpPr/>
              <p:nvPr/>
            </p:nvSpPr>
            <p:spPr>
              <a:xfrm>
                <a:off x="4517181" y="2038057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(Waveforms)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4E247B8-FCE0-0B61-3787-888B69EE15CA}"/>
                  </a:ext>
                </a:extLst>
              </p:cNvPr>
              <p:cNvSpPr/>
              <p:nvPr/>
            </p:nvSpPr>
            <p:spPr>
              <a:xfrm>
                <a:off x="6883658" y="2041291"/>
                <a:ext cx="1631684" cy="30791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" lastClr="FFFFFF">
                    <a:lumMod val="1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FB0F782-7420-3303-A76C-360DEABC87B0}"/>
                  </a:ext>
                </a:extLst>
              </p:cNvPr>
              <p:cNvCxnSpPr>
                <a:cxnSpLocks/>
                <a:stCxn id="63" idx="2"/>
                <a:endCxn id="53" idx="0"/>
              </p:cNvCxnSpPr>
              <p:nvPr/>
            </p:nvCxnSpPr>
            <p:spPr>
              <a:xfrm>
                <a:off x="5333023" y="2345966"/>
                <a:ext cx="2" cy="25697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777485-961A-9BA0-84EF-5AEF10775549}"/>
                  </a:ext>
                </a:extLst>
              </p:cNvPr>
              <p:cNvCxnSpPr>
                <a:cxnSpLocks/>
                <a:stCxn id="56" idx="0"/>
                <a:endCxn id="64" idx="2"/>
              </p:cNvCxnSpPr>
              <p:nvPr/>
            </p:nvCxnSpPr>
            <p:spPr>
              <a:xfrm flipH="1" flipV="1">
                <a:off x="7699501" y="2349201"/>
                <a:ext cx="8" cy="257606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182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BBE60-C95F-84A1-9219-AD9B26F001AC}"/>
              </a:ext>
            </a:extLst>
          </p:cNvPr>
          <p:cNvGrpSpPr/>
          <p:nvPr/>
        </p:nvGrpSpPr>
        <p:grpSpPr>
          <a:xfrm>
            <a:off x="125577" y="724921"/>
            <a:ext cx="8093647" cy="4378965"/>
            <a:chOff x="125577" y="724921"/>
            <a:chExt cx="8093647" cy="4378965"/>
          </a:xfrm>
        </p:grpSpPr>
        <p:pic>
          <p:nvPicPr>
            <p:cNvPr id="7" name="Picture 4" descr="U-Net GAN Explained | Papers With Code">
              <a:extLst>
                <a:ext uri="{FF2B5EF4-FFF2-40B4-BE49-F238E27FC236}">
                  <a16:creationId xmlns:a16="http://schemas.microsoft.com/office/drawing/2014/main" id="{D7E65956-BAD3-FA59-00A5-6E043577A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143" y="1422760"/>
              <a:ext cx="5547890" cy="335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DB82-F75B-F4F4-5F22-F807C063DB07}"/>
                </a:ext>
              </a:extLst>
            </p:cNvPr>
            <p:cNvSpPr txBox="1"/>
            <p:nvPr/>
          </p:nvSpPr>
          <p:spPr>
            <a:xfrm>
              <a:off x="2121005" y="724921"/>
              <a:ext cx="5547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Generative adversarial networks (GANs)</a:t>
              </a:r>
              <a:endParaRPr kumimoji="0" lang="en-NL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3298E-276C-B779-348E-DF76E658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1762475" y="1625111"/>
              <a:ext cx="1890617" cy="144195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FC897D-FF99-FA75-5435-B9BF96261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56" t="37522" r="40347" b="35457"/>
            <a:stretch/>
          </p:blipFill>
          <p:spPr>
            <a:xfrm>
              <a:off x="562651" y="3141531"/>
              <a:ext cx="1889021" cy="136236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E7A67-9518-F794-412A-88B42638F137}"/>
                </a:ext>
              </a:extLst>
            </p:cNvPr>
            <p:cNvSpPr txBox="1"/>
            <p:nvPr/>
          </p:nvSpPr>
          <p:spPr>
            <a:xfrm>
              <a:off x="125577" y="1576527"/>
              <a:ext cx="1961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Clinical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(no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8B84-73A5-06CA-3F0E-2AEEA417892D}"/>
                </a:ext>
              </a:extLst>
            </p:cNvPr>
            <p:cNvSpPr txBox="1"/>
            <p:nvPr/>
          </p:nvSpPr>
          <p:spPr>
            <a:xfrm>
              <a:off x="693977" y="4457555"/>
              <a:ext cx="201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 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C77B9-AFB1-6312-70C3-68C5538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6" t="37522" r="60144" b="35457"/>
            <a:stretch/>
          </p:blipFill>
          <p:spPr>
            <a:xfrm>
              <a:off x="6328607" y="2380763"/>
              <a:ext cx="1890617" cy="144195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B1423-5E83-0075-32B8-0920E77400CF}"/>
                </a:ext>
              </a:extLst>
            </p:cNvPr>
            <p:cNvSpPr txBox="1"/>
            <p:nvPr/>
          </p:nvSpPr>
          <p:spPr>
            <a:xfrm>
              <a:off x="6457098" y="1422758"/>
              <a:ext cx="1762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More realistic 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simulated data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</a:rPr>
                <a:t>(with labels)</a:t>
              </a:r>
              <a:endParaRPr kumimoji="0" lang="en-NL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3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FD8BA-04F8-839C-4458-CE956101AC14}"/>
              </a:ext>
            </a:extLst>
          </p:cNvPr>
          <p:cNvGrpSpPr/>
          <p:nvPr/>
        </p:nvGrpSpPr>
        <p:grpSpPr>
          <a:xfrm>
            <a:off x="247695" y="696359"/>
            <a:ext cx="9576348" cy="1168300"/>
            <a:chOff x="247695" y="696359"/>
            <a:chExt cx="9576348" cy="11683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C0AE5-BD5C-6417-E512-FFB6EB208321}"/>
                </a:ext>
              </a:extLst>
            </p:cNvPr>
            <p:cNvGrpSpPr/>
            <p:nvPr/>
          </p:nvGrpSpPr>
          <p:grpSpPr>
            <a:xfrm>
              <a:off x="247695" y="696359"/>
              <a:ext cx="7730894" cy="1168300"/>
              <a:chOff x="247694" y="696359"/>
              <a:chExt cx="8656810" cy="13487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F99FCE9-36AF-1671-296B-172D2C62F24A}"/>
                  </a:ext>
                </a:extLst>
              </p:cNvPr>
              <p:cNvGrpSpPr/>
              <p:nvPr/>
            </p:nvGrpSpPr>
            <p:grpSpPr>
              <a:xfrm>
                <a:off x="247694" y="696359"/>
                <a:ext cx="4180872" cy="1347594"/>
                <a:chOff x="247693" y="696359"/>
                <a:chExt cx="6458735" cy="20955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DC22ACC-9CF7-0211-22DD-4BF1875F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3" y="696359"/>
                  <a:ext cx="3906864" cy="20955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828D1F8-E502-59B1-615A-2F3BB942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0928" y="696359"/>
                  <a:ext cx="2095500" cy="2095500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3847A24-06C6-9FE7-8281-AA41E4055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7348" y="696359"/>
                <a:ext cx="1742143" cy="13049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DF1429-3E10-5A43-DF78-C018288B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511" y="696359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1026" name="Picture 2" descr="Holland High Tech">
              <a:extLst>
                <a:ext uri="{FF2B5EF4-FFF2-40B4-BE49-F238E27FC236}">
                  <a16:creationId xmlns:a16="http://schemas.microsoft.com/office/drawing/2014/main" id="{101A0E1E-ACB6-DFE9-12F7-AECD8B1C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613" y="844824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960F8F-F7F2-8D52-49B5-42EF3126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3125" y="844823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4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740F-8962-E9D2-CAA6-1A4A514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7439BE-E54B-279A-1B75-2C798B29959F}"/>
              </a:ext>
            </a:extLst>
          </p:cNvPr>
          <p:cNvGrpSpPr/>
          <p:nvPr/>
        </p:nvGrpSpPr>
        <p:grpSpPr>
          <a:xfrm>
            <a:off x="731790" y="817119"/>
            <a:ext cx="6983067" cy="1110293"/>
            <a:chOff x="731790" y="817119"/>
            <a:chExt cx="6983067" cy="11102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5C17A9-0635-A90D-2AD0-BCD55FCAB1CA}"/>
                </a:ext>
              </a:extLst>
            </p:cNvPr>
            <p:cNvGrpSpPr/>
            <p:nvPr/>
          </p:nvGrpSpPr>
          <p:grpSpPr>
            <a:xfrm>
              <a:off x="731790" y="817119"/>
              <a:ext cx="5193882" cy="1110293"/>
              <a:chOff x="731789" y="817119"/>
              <a:chExt cx="5812447" cy="118941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37132F-0070-57EE-4C48-5977ECB690B5}"/>
                  </a:ext>
                </a:extLst>
              </p:cNvPr>
              <p:cNvGrpSpPr/>
              <p:nvPr/>
            </p:nvGrpSpPr>
            <p:grpSpPr>
              <a:xfrm>
                <a:off x="731789" y="817119"/>
                <a:ext cx="5812447" cy="1189413"/>
                <a:chOff x="247694" y="670782"/>
                <a:chExt cx="6508594" cy="137317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18D074A-4573-9F33-5A15-4D842DCA6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7694" y="696359"/>
                  <a:ext cx="2528993" cy="1347594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CB3C35A-CBBF-7A96-89AD-078206158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295" y="670782"/>
                  <a:ext cx="2528993" cy="134879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EC294E2-8FBE-D059-266F-9FA0D1B45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657" r="27610"/>
              <a:stretch/>
            </p:blipFill>
            <p:spPr>
              <a:xfrm>
                <a:off x="3123813" y="860384"/>
                <a:ext cx="920744" cy="1125035"/>
              </a:xfrm>
              <a:prstGeom prst="rect">
                <a:avLst/>
              </a:prstGeom>
            </p:spPr>
          </p:pic>
        </p:grpSp>
        <p:pic>
          <p:nvPicPr>
            <p:cNvPr id="2" name="Picture 2" descr="Holland High Tech">
              <a:extLst>
                <a:ext uri="{FF2B5EF4-FFF2-40B4-BE49-F238E27FC236}">
                  <a16:creationId xmlns:a16="http://schemas.microsoft.com/office/drawing/2014/main" id="{F34E0775-537E-84A0-8718-77CC44942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427" y="857507"/>
              <a:ext cx="981835" cy="98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9C9674-38F0-1009-B4B1-03423429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939" y="857506"/>
              <a:ext cx="490918" cy="98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8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BFF-8558-C98E-9302-ED3E0E6B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DF1E6-B324-6A45-B0B8-86CBFF65EBB3}"/>
              </a:ext>
            </a:extLst>
          </p:cNvPr>
          <p:cNvGrpSpPr/>
          <p:nvPr/>
        </p:nvGrpSpPr>
        <p:grpSpPr>
          <a:xfrm>
            <a:off x="731790" y="817119"/>
            <a:ext cx="5193882" cy="1110293"/>
            <a:chOff x="731789" y="817119"/>
            <a:chExt cx="5812447" cy="11894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357944-2581-5528-B7F9-955D5CB4EF78}"/>
                </a:ext>
              </a:extLst>
            </p:cNvPr>
            <p:cNvGrpSpPr/>
            <p:nvPr/>
          </p:nvGrpSpPr>
          <p:grpSpPr>
            <a:xfrm>
              <a:off x="731789" y="817119"/>
              <a:ext cx="5812447" cy="1189413"/>
              <a:chOff x="247694" y="670782"/>
              <a:chExt cx="6508594" cy="13731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C0353C-A401-7900-124A-23C10F5DC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694" y="696359"/>
                <a:ext cx="2528993" cy="1347594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112F48D-F440-D938-FE0C-100F5AA99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295" y="670782"/>
                <a:ext cx="2528993" cy="1348796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3E870-9DF0-6C05-5021-61FE5E983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57" r="27610"/>
            <a:stretch/>
          </p:blipFill>
          <p:spPr>
            <a:xfrm>
              <a:off x="3123813" y="860384"/>
              <a:ext cx="920744" cy="1125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3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4F6E6-22D1-9E21-D30B-F1AAF32E23E2}"/>
              </a:ext>
            </a:extLst>
          </p:cNvPr>
          <p:cNvGrpSpPr/>
          <p:nvPr/>
        </p:nvGrpSpPr>
        <p:grpSpPr>
          <a:xfrm>
            <a:off x="265524" y="536084"/>
            <a:ext cx="9882523" cy="1615446"/>
            <a:chOff x="265524" y="536083"/>
            <a:chExt cx="11597339" cy="1951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BD0AA-729C-6F77-A631-0218506166A8}"/>
                </a:ext>
              </a:extLst>
            </p:cNvPr>
            <p:cNvGrpSpPr/>
            <p:nvPr/>
          </p:nvGrpSpPr>
          <p:grpSpPr>
            <a:xfrm>
              <a:off x="265524" y="536083"/>
              <a:ext cx="7886148" cy="1951985"/>
              <a:chOff x="165091" y="507936"/>
              <a:chExt cx="10442117" cy="2470500"/>
            </a:xfrm>
          </p:grpSpPr>
          <p:pic>
            <p:nvPicPr>
              <p:cNvPr id="1026" name="Picture 2" descr="Bracco Imaging S.p.A. - bioPmed">
                <a:extLst>
                  <a:ext uri="{FF2B5EF4-FFF2-40B4-BE49-F238E27FC236}">
                    <a16:creationId xmlns:a16="http://schemas.microsoft.com/office/drawing/2014/main" id="{7D705762-0297-1025-C389-CF846BE0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091" y="1222766"/>
                <a:ext cx="2667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8E9A861-401D-BF5E-75FE-C54DC2EB125B}"/>
                  </a:ext>
                </a:extLst>
              </p:cNvPr>
              <p:cNvGrpSpPr/>
              <p:nvPr/>
            </p:nvGrpSpPr>
            <p:grpSpPr>
              <a:xfrm>
                <a:off x="1897171" y="507936"/>
                <a:ext cx="8710037" cy="2470500"/>
                <a:chOff x="1897171" y="507936"/>
                <a:chExt cx="8710037" cy="24705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7090125-AEE7-956F-5B57-749424918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7832" y="1235360"/>
                  <a:ext cx="2619376" cy="1743076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35D2C23-4D10-2935-D5C5-954B399DA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171" y="663995"/>
                  <a:ext cx="2837779" cy="76023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134D3E9-4B04-7A55-969E-A914B67B6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9001" b="27399"/>
                <a:stretch/>
              </p:blipFill>
              <p:spPr>
                <a:xfrm>
                  <a:off x="5081684" y="507936"/>
                  <a:ext cx="4427133" cy="1072351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6DF0142-309F-09A9-A279-4EE1637C3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969" y="1554110"/>
                  <a:ext cx="4208512" cy="13551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B8F79-E6C5-FC98-1681-3F9C22A0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848" y="760034"/>
              <a:ext cx="1201495" cy="12052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198A7-3FF2-4D0C-F028-59894AF8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472"/>
            <a:stretch/>
          </p:blipFill>
          <p:spPr>
            <a:xfrm>
              <a:off x="9810343" y="959891"/>
              <a:ext cx="2052520" cy="84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5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6B86-48D2-CB3E-EF3D-4726B29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436F-06EB-112F-3281-E187610E1D9C}"/>
              </a:ext>
            </a:extLst>
          </p:cNvPr>
          <p:cNvGrpSpPr/>
          <p:nvPr/>
        </p:nvGrpSpPr>
        <p:grpSpPr>
          <a:xfrm>
            <a:off x="374779" y="525159"/>
            <a:ext cx="7906506" cy="1461663"/>
            <a:chOff x="374779" y="525159"/>
            <a:chExt cx="7906506" cy="14616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892DEC-2F46-4C6F-39FB-20C6DE2569DC}"/>
                </a:ext>
              </a:extLst>
            </p:cNvPr>
            <p:cNvGrpSpPr/>
            <p:nvPr/>
          </p:nvGrpSpPr>
          <p:grpSpPr>
            <a:xfrm>
              <a:off x="374779" y="525159"/>
              <a:ext cx="4884731" cy="1327047"/>
              <a:chOff x="334858" y="491231"/>
              <a:chExt cx="7590228" cy="2029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FA0473D-F6FE-E6EA-DF27-F819C937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858" y="491231"/>
                <a:ext cx="3049724" cy="202945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C0C08E-DE88-5143-8B45-D28C447EB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01" b="27399"/>
              <a:stretch/>
            </p:blipFill>
            <p:spPr>
              <a:xfrm>
                <a:off x="3497951" y="561721"/>
                <a:ext cx="4427135" cy="10723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E02723-9A61-7326-4FE2-C16B6043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0225" y="669569"/>
              <a:ext cx="971550" cy="10382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ECFA6-BB09-7B71-32D6-30CB47F0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15" t="15358" r="13011" b="17323"/>
            <a:stretch/>
          </p:blipFill>
          <p:spPr>
            <a:xfrm>
              <a:off x="6932490" y="525159"/>
              <a:ext cx="1348795" cy="12258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1228A-0C3A-81DC-C022-690F9995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5204" y="1188683"/>
              <a:ext cx="2439503" cy="79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3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AC266C4-C722-0BF1-B905-FD3FCD189877}"/>
              </a:ext>
            </a:extLst>
          </p:cNvPr>
          <p:cNvGrpSpPr/>
          <p:nvPr/>
        </p:nvGrpSpPr>
        <p:grpSpPr>
          <a:xfrm>
            <a:off x="338417" y="970488"/>
            <a:ext cx="8808945" cy="3856435"/>
            <a:chOff x="338417" y="970488"/>
            <a:chExt cx="8808945" cy="385643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347F4CA-E226-2C9A-8086-54EC7F8193AA}"/>
                </a:ext>
              </a:extLst>
            </p:cNvPr>
            <p:cNvSpPr txBox="1"/>
            <p:nvPr/>
          </p:nvSpPr>
          <p:spPr>
            <a:xfrm>
              <a:off x="474686" y="1040909"/>
              <a:ext cx="186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dirty="0">
                  <a:solidFill>
                    <a:srgbClr val="D03563"/>
                  </a:solidFill>
                  <a:latin typeface="League Gothic"/>
                </a:rPr>
                <a:t>DCE-MRI</a:t>
              </a:r>
            </a:p>
          </p:txBody>
        </p:sp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C3D6CE36-711F-FD69-9F92-F27648A4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8" t="44805" r="53542" b="20154"/>
            <a:stretch/>
          </p:blipFill>
          <p:spPr>
            <a:xfrm>
              <a:off x="577325" y="2749713"/>
              <a:ext cx="1683335" cy="14918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2" name="Picture 29">
              <a:extLst>
                <a:ext uri="{FF2B5EF4-FFF2-40B4-BE49-F238E27FC236}">
                  <a16:creationId xmlns:a16="http://schemas.microsoft.com/office/drawing/2014/main" id="{E5C573C6-547E-459E-8CAA-D3863073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0" t="44504" r="53769" b="20790"/>
            <a:stretch/>
          </p:blipFill>
          <p:spPr>
            <a:xfrm>
              <a:off x="4891014" y="2789347"/>
              <a:ext cx="1690517" cy="14918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1EF54A6C-539F-F665-625B-4A2380B2E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759" r="428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409"/>
            <a:stretch/>
          </p:blipFill>
          <p:spPr bwMode="auto">
            <a:xfrm rot="470195">
              <a:off x="7310769" y="2774348"/>
              <a:ext cx="1376726" cy="137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ight Arrow 40">
              <a:extLst>
                <a:ext uri="{FF2B5EF4-FFF2-40B4-BE49-F238E27FC236}">
                  <a16:creationId xmlns:a16="http://schemas.microsoft.com/office/drawing/2014/main" id="{C07DA286-7AB1-1B1A-6915-782462D26065}"/>
                </a:ext>
              </a:extLst>
            </p:cNvPr>
            <p:cNvSpPr/>
            <p:nvPr/>
          </p:nvSpPr>
          <p:spPr>
            <a:xfrm>
              <a:off x="6687825" y="3369655"/>
              <a:ext cx="484152" cy="220752"/>
            </a:xfrm>
            <a:prstGeom prst="rightArrow">
              <a:avLst/>
            </a:prstGeom>
            <a:solidFill>
              <a:srgbClr val="009999"/>
            </a:solidFill>
            <a:ln w="12700" cap="flat" cmpd="sng" algn="ctr">
              <a:solidFill>
                <a:srgbClr val="006C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1021">
                <a:defRPr/>
              </a:pPr>
              <a:endParaRPr lang="en-US" sz="1400" kern="0">
                <a:solidFill>
                  <a:prstClr val="white"/>
                </a:solidFill>
                <a:latin typeface="Lora"/>
              </a:endParaRPr>
            </a:p>
          </p:txBody>
        </p:sp>
        <p:pic>
          <p:nvPicPr>
            <p:cNvPr id="105" name="video_fit">
              <a:hlinkClick r:id="" action="ppaction://media"/>
              <a:extLst>
                <a:ext uri="{FF2B5EF4-FFF2-40B4-BE49-F238E27FC236}">
                  <a16:creationId xmlns:a16="http://schemas.microsoft.com/office/drawing/2014/main" id="{D586ABDB-4C6C-EC35-4F37-3F4BD81A4B8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12"/>
            <a:srcRect t="784" r="11820" b="15155"/>
            <a:stretch/>
          </p:blipFill>
          <p:spPr>
            <a:xfrm>
              <a:off x="2775833" y="2263367"/>
              <a:ext cx="1012577" cy="76510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E836FD8-8522-F0B0-9F2E-7AFC07CDB922}"/>
                </a:ext>
              </a:extLst>
            </p:cNvPr>
            <p:cNvGrpSpPr/>
            <p:nvPr/>
          </p:nvGrpSpPr>
          <p:grpSpPr>
            <a:xfrm>
              <a:off x="2760138" y="2155428"/>
              <a:ext cx="1107000" cy="874717"/>
              <a:chOff x="3693295" y="2070985"/>
              <a:chExt cx="1476000" cy="1166289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FDD70E8A-A390-3389-0DB6-F4F7E37A85AD}"/>
                  </a:ext>
                </a:extLst>
              </p:cNvPr>
              <p:cNvCxnSpPr/>
              <p:nvPr/>
            </p:nvCxnSpPr>
            <p:spPr>
              <a:xfrm flipV="1">
                <a:off x="3714222" y="2070985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6D04818-77BA-E2A9-9312-9EEA399713E1}"/>
                  </a:ext>
                </a:extLst>
              </p:cNvPr>
              <p:cNvCxnSpPr/>
              <p:nvPr/>
            </p:nvCxnSpPr>
            <p:spPr>
              <a:xfrm>
                <a:off x="3693295" y="3237274"/>
                <a:ext cx="1476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AEABFB-88D3-0EFD-46DF-520523A44D4A}"/>
                </a:ext>
              </a:extLst>
            </p:cNvPr>
            <p:cNvSpPr txBox="1"/>
            <p:nvPr/>
          </p:nvSpPr>
          <p:spPr>
            <a:xfrm>
              <a:off x="2336798" y="1586566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Iterative curve fitting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(per MR slice)</a:t>
              </a:r>
            </a:p>
          </p:txBody>
        </p:sp>
        <p:pic>
          <p:nvPicPr>
            <p:cNvPr id="110" name="video_fit3">
              <a:hlinkClick r:id="" action="ppaction://media"/>
              <a:extLst>
                <a:ext uri="{FF2B5EF4-FFF2-40B4-BE49-F238E27FC236}">
                  <a16:creationId xmlns:a16="http://schemas.microsoft.com/office/drawing/2014/main" id="{1F0CC3BD-E78B-2606-3C92-8CEBE8E05F8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3"/>
            <a:srcRect l="2380" t="7787" r="12596" b="13275"/>
            <a:stretch/>
          </p:blipFill>
          <p:spPr>
            <a:xfrm>
              <a:off x="3162212" y="3220079"/>
              <a:ext cx="982584" cy="723087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E97158-592E-0D5B-A109-8173F01A88E6}"/>
                </a:ext>
              </a:extLst>
            </p:cNvPr>
            <p:cNvGrpSpPr/>
            <p:nvPr/>
          </p:nvGrpSpPr>
          <p:grpSpPr>
            <a:xfrm>
              <a:off x="3140781" y="3079167"/>
              <a:ext cx="1080000" cy="874717"/>
              <a:chOff x="3753408" y="1979198"/>
              <a:chExt cx="1440000" cy="1166289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6784033-BD08-C748-5975-1438C7305607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94614D7-1660-AB91-9D7E-A4102FADAA1B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pic>
          <p:nvPicPr>
            <p:cNvPr id="114" name="video_fit2">
              <a:hlinkClick r:id="" action="ppaction://media"/>
              <a:extLst>
                <a:ext uri="{FF2B5EF4-FFF2-40B4-BE49-F238E27FC236}">
                  <a16:creationId xmlns:a16="http://schemas.microsoft.com/office/drawing/2014/main" id="{D195CA85-B5BB-5632-0F90-6F10208E27FB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4"/>
            <a:srcRect l="1843" t="4749" r="11905" b="10079"/>
            <a:stretch/>
          </p:blipFill>
          <p:spPr>
            <a:xfrm>
              <a:off x="2781373" y="4065563"/>
              <a:ext cx="941553" cy="7369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3D9F47B-FBFB-E184-0B7B-B9B0F44EC71A}"/>
                </a:ext>
              </a:extLst>
            </p:cNvPr>
            <p:cNvSpPr txBox="1"/>
            <p:nvPr/>
          </p:nvSpPr>
          <p:spPr>
            <a:xfrm>
              <a:off x="2333950" y="970488"/>
              <a:ext cx="2276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MODELING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EA01A27-4D11-9624-C96C-55BDC66C2E2F}"/>
                </a:ext>
              </a:extLst>
            </p:cNvPr>
            <p:cNvSpPr txBox="1"/>
            <p:nvPr/>
          </p:nvSpPr>
          <p:spPr>
            <a:xfrm>
              <a:off x="463926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DISPERSION MAPS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5179CB-E180-1A20-5548-43053DB1FE9A}"/>
                </a:ext>
              </a:extLst>
            </p:cNvPr>
            <p:cNvSpPr txBox="1"/>
            <p:nvPr/>
          </p:nvSpPr>
          <p:spPr>
            <a:xfrm>
              <a:off x="6870570" y="1040909"/>
              <a:ext cx="2276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pc="90" dirty="0">
                  <a:solidFill>
                    <a:srgbClr val="D03563"/>
                  </a:solidFill>
                  <a:latin typeface="League Gothic"/>
                </a:rPr>
                <a:t>VALIDATION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588F55-2A6F-FF52-AC99-FEE9FF4A3213}"/>
                </a:ext>
              </a:extLst>
            </p:cNvPr>
            <p:cNvSpPr txBox="1"/>
            <p:nvPr/>
          </p:nvSpPr>
          <p:spPr>
            <a:xfrm>
              <a:off x="6955798" y="1395507"/>
              <a:ext cx="2128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Comparison 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with histology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BB03445-E137-0AC3-F74B-4ABAFBA62657}"/>
                </a:ext>
              </a:extLst>
            </p:cNvPr>
            <p:cNvGrpSpPr/>
            <p:nvPr/>
          </p:nvGrpSpPr>
          <p:grpSpPr>
            <a:xfrm>
              <a:off x="1265583" y="2587426"/>
              <a:ext cx="1809661" cy="1862108"/>
              <a:chOff x="1275416" y="2384482"/>
              <a:chExt cx="1809661" cy="1862108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2FAED2C-480F-200C-2536-4420536C1F5A}"/>
                  </a:ext>
                </a:extLst>
              </p:cNvPr>
              <p:cNvCxnSpPr/>
              <p:nvPr/>
            </p:nvCxnSpPr>
            <p:spPr>
              <a:xfrm flipV="1">
                <a:off x="1477553" y="2384482"/>
                <a:ext cx="1251860" cy="75960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9E16C39-5D41-2D23-D989-BB7482D1BCA8}"/>
                  </a:ext>
                </a:extLst>
              </p:cNvPr>
              <p:cNvCxnSpPr/>
              <p:nvPr/>
            </p:nvCxnSpPr>
            <p:spPr>
              <a:xfrm>
                <a:off x="1435384" y="3251323"/>
                <a:ext cx="1649693" cy="3683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9DB21B-CEA9-E71D-B863-A74BBA5E06EC}"/>
                  </a:ext>
                </a:extLst>
              </p:cNvPr>
              <p:cNvCxnSpPr/>
              <p:nvPr/>
            </p:nvCxnSpPr>
            <p:spPr>
              <a:xfrm>
                <a:off x="1275416" y="3297232"/>
                <a:ext cx="1414958" cy="94935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986"/>
                </a:solidFill>
                <a:prstDash val="solid"/>
                <a:miter lim="800000"/>
                <a:headEnd type="oval" w="med" len="med"/>
                <a:tailEnd type="triangle" w="med" len="med"/>
              </a:ln>
              <a:effectLst/>
            </p:spPr>
          </p:cxn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8174D94-39A7-265F-83FB-F249B60BF04A}"/>
                </a:ext>
              </a:extLst>
            </p:cNvPr>
            <p:cNvCxnSpPr/>
            <p:nvPr/>
          </p:nvCxnSpPr>
          <p:spPr>
            <a:xfrm>
              <a:off x="3803727" y="2581694"/>
              <a:ext cx="1925218" cy="76533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5A8D79-5840-AFA4-92DE-1AF6A7B52113}"/>
                </a:ext>
              </a:extLst>
            </p:cNvPr>
            <p:cNvCxnSpPr/>
            <p:nvPr/>
          </p:nvCxnSpPr>
          <p:spPr>
            <a:xfrm flipV="1">
              <a:off x="4161422" y="3454266"/>
              <a:ext cx="1608836" cy="33675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1B77A3B-CC1E-EC92-91AF-BF43A23BA035}"/>
                </a:ext>
              </a:extLst>
            </p:cNvPr>
            <p:cNvCxnSpPr/>
            <p:nvPr/>
          </p:nvCxnSpPr>
          <p:spPr>
            <a:xfrm flipV="1">
              <a:off x="3750536" y="3500176"/>
              <a:ext cx="1804613" cy="933876"/>
            </a:xfrm>
            <a:prstGeom prst="straightConnector1">
              <a:avLst/>
            </a:prstGeom>
            <a:noFill/>
            <a:ln w="28575" cap="flat" cmpd="sng" algn="ctr">
              <a:solidFill>
                <a:srgbClr val="008986"/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44A6A01-CF33-B377-DE0E-577E5F8786A9}"/>
                </a:ext>
              </a:extLst>
            </p:cNvPr>
            <p:cNvSpPr txBox="1"/>
            <p:nvPr/>
          </p:nvSpPr>
          <p:spPr>
            <a:xfrm>
              <a:off x="338417" y="1416764"/>
              <a:ext cx="21280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Dynamic acquisition of multiple MR slices</a:t>
              </a:r>
            </a:p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(1 video per slice)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4F8082-510F-9307-2A87-547F753FF26A}"/>
                </a:ext>
              </a:extLst>
            </p:cNvPr>
            <p:cNvSpPr txBox="1"/>
            <p:nvPr/>
          </p:nvSpPr>
          <p:spPr>
            <a:xfrm>
              <a:off x="4555900" y="1379397"/>
              <a:ext cx="245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11021"/>
              <a:r>
                <a:rPr lang="en-US" sz="1400" i="1" dirty="0">
                  <a:solidFill>
                    <a:prstClr val="black"/>
                  </a:solidFill>
                  <a:latin typeface="Lora"/>
                </a:rPr>
                <a:t>Assessment of microvascular architecture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5DA588C-1B9E-4185-642D-281BE8A2AEAA}"/>
                </a:ext>
              </a:extLst>
            </p:cNvPr>
            <p:cNvGrpSpPr/>
            <p:nvPr/>
          </p:nvGrpSpPr>
          <p:grpSpPr>
            <a:xfrm>
              <a:off x="2750296" y="3952206"/>
              <a:ext cx="1080000" cy="874717"/>
              <a:chOff x="3753408" y="1979198"/>
              <a:chExt cx="1440000" cy="1166289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C2BA765D-7726-19E3-4948-9A7C2F96B4CC}"/>
                  </a:ext>
                </a:extLst>
              </p:cNvPr>
              <p:cNvCxnSpPr/>
              <p:nvPr/>
            </p:nvCxnSpPr>
            <p:spPr>
              <a:xfrm flipV="1">
                <a:off x="3774335" y="1979198"/>
                <a:ext cx="7648" cy="1152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6D3D35-47C5-753A-0CCC-DDAC9A740833}"/>
                  </a:ext>
                </a:extLst>
              </p:cNvPr>
              <p:cNvCxnSpPr/>
              <p:nvPr/>
            </p:nvCxnSpPr>
            <p:spPr>
              <a:xfrm>
                <a:off x="3753408" y="3145487"/>
                <a:ext cx="1440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901658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ceus2.wmv">
            <a:hlinkClick r:id="" action="ppaction://media"/>
            <a:extLst>
              <a:ext uri="{FF2B5EF4-FFF2-40B4-BE49-F238E27FC236}">
                <a16:creationId xmlns:a16="http://schemas.microsoft.com/office/drawing/2014/main" id="{3DC659D7-D263-0A7D-96E3-3DC32B27E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194098"/>
            <a:ext cx="2453878" cy="180470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21F4-0E2E-587A-7190-C91315CD57C1}"/>
              </a:ext>
            </a:extLst>
          </p:cNvPr>
          <p:cNvSpPr txBox="1"/>
          <p:nvPr/>
        </p:nvSpPr>
        <p:spPr>
          <a:xfrm>
            <a:off x="119063" y="95501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Dynamic Contrast Enhanced US (DCE-US)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4BE2D21-4FB1-2195-2E60-D688E998EBB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33027" y="1912592"/>
            <a:ext cx="1787660" cy="23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A102-EAC8-8F38-A3EC-447D4BB03448}"/>
              </a:ext>
            </a:extLst>
          </p:cNvPr>
          <p:cNvSpPr/>
          <p:nvPr/>
        </p:nvSpPr>
        <p:spPr>
          <a:xfrm>
            <a:off x="119063" y="1560249"/>
            <a:ext cx="255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Injection of Ultrasound Contrast Agents (UCA)</a:t>
            </a:r>
          </a:p>
        </p:txBody>
      </p:sp>
      <p:sp>
        <p:nvSpPr>
          <p:cNvPr id="8" name="Right Arrow 10">
            <a:extLst>
              <a:ext uri="{FF2B5EF4-FFF2-40B4-BE49-F238E27FC236}">
                <a16:creationId xmlns:a16="http://schemas.microsoft.com/office/drawing/2014/main" id="{D445B507-ABFE-6514-7D56-BD08BAD1222B}"/>
              </a:ext>
            </a:extLst>
          </p:cNvPr>
          <p:cNvSpPr/>
          <p:nvPr/>
        </p:nvSpPr>
        <p:spPr>
          <a:xfrm>
            <a:off x="2737965" y="2718769"/>
            <a:ext cx="41702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D292A-0BBC-128A-253E-AB0E551600E6}"/>
              </a:ext>
            </a:extLst>
          </p:cNvPr>
          <p:cNvSpPr/>
          <p:nvPr/>
        </p:nvSpPr>
        <p:spPr>
          <a:xfrm>
            <a:off x="3544886" y="172762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i="1" dirty="0"/>
              <a:t>Time-intensity curve (TIC)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A45500-7ECB-4971-53D1-9859DDEE78F0}"/>
              </a:ext>
            </a:extLst>
          </p:cNvPr>
          <p:cNvGrpSpPr/>
          <p:nvPr/>
        </p:nvGrpSpPr>
        <p:grpSpPr>
          <a:xfrm>
            <a:off x="4911592" y="1515916"/>
            <a:ext cx="2503202" cy="1202853"/>
            <a:chOff x="4777780" y="1515916"/>
            <a:chExt cx="2503202" cy="1202853"/>
          </a:xfrm>
        </p:grpSpPr>
        <p:pic>
          <p:nvPicPr>
            <p:cNvPr id="11" name="Picture 10" descr="C:\Documents and Settings\mkuenen\My Documents\Conferences\2010\IEEE Ultrasonics San Diego 2010\Poster\idc_3.emf">
              <a:extLst>
                <a:ext uri="{FF2B5EF4-FFF2-40B4-BE49-F238E27FC236}">
                  <a16:creationId xmlns:a16="http://schemas.microsoft.com/office/drawing/2014/main" id="{DA76658D-A044-2F0E-BFF6-995CBBBFA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395" t="5498" r="8366" b="11388"/>
            <a:stretch>
              <a:fillRect/>
            </a:stretch>
          </p:blipFill>
          <p:spPr bwMode="auto">
            <a:xfrm>
              <a:off x="5914889" y="1515916"/>
              <a:ext cx="1366093" cy="957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6AF683-D585-3B95-0248-CE558DF6C14A}"/>
                </a:ext>
              </a:extLst>
            </p:cNvPr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4777780" y="1994514"/>
              <a:ext cx="1137109" cy="724255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E14D6-7A9B-977C-910E-BA02D8579A62}"/>
              </a:ext>
            </a:extLst>
          </p:cNvPr>
          <p:cNvGrpSpPr/>
          <p:nvPr/>
        </p:nvGrpSpPr>
        <p:grpSpPr>
          <a:xfrm>
            <a:off x="5014779" y="2397089"/>
            <a:ext cx="3862226" cy="1013993"/>
            <a:chOff x="4880967" y="2397089"/>
            <a:chExt cx="3862226" cy="1013993"/>
          </a:xfrm>
        </p:grpSpPr>
        <p:pic>
          <p:nvPicPr>
            <p:cNvPr id="14" name="Picture 13" descr="C:\Documents and Settings\mkuenen\My Documents\Conferences\2010\IEEE Ultrasonics San Diego 2010\Poster\idc_1.emf">
              <a:extLst>
                <a:ext uri="{FF2B5EF4-FFF2-40B4-BE49-F238E27FC236}">
                  <a16:creationId xmlns:a16="http://schemas.microsoft.com/office/drawing/2014/main" id="{268B5FA2-45D8-A2F7-E0D4-20A0D097F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1395" t="5498" r="8366" b="10901"/>
            <a:stretch>
              <a:fillRect/>
            </a:stretch>
          </p:blipFill>
          <p:spPr bwMode="auto">
            <a:xfrm>
              <a:off x="7303033" y="2397089"/>
              <a:ext cx="1440160" cy="1013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D2B8DE-7847-60D4-C8E8-CE6031845E6A}"/>
                </a:ext>
              </a:extLst>
            </p:cNvPr>
            <p:cNvCxnSpPr>
              <a:cxnSpLocks noChangeShapeType="1"/>
              <a:endCxn id="14" idx="1"/>
            </p:cNvCxnSpPr>
            <p:nvPr/>
          </p:nvCxnSpPr>
          <p:spPr bwMode="auto">
            <a:xfrm>
              <a:off x="4880967" y="2842593"/>
              <a:ext cx="2422066" cy="61493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A8AE30-FC70-E757-484C-E1EDDF772240}"/>
              </a:ext>
            </a:extLst>
          </p:cNvPr>
          <p:cNvGrpSpPr/>
          <p:nvPr/>
        </p:nvGrpSpPr>
        <p:grpSpPr>
          <a:xfrm>
            <a:off x="4930642" y="3095005"/>
            <a:ext cx="2541599" cy="1457430"/>
            <a:chOff x="4796830" y="3095005"/>
            <a:chExt cx="2541599" cy="1457430"/>
          </a:xfrm>
        </p:grpSpPr>
        <p:pic>
          <p:nvPicPr>
            <p:cNvPr id="17" name="Picture 16" descr="C:\Documents and Settings\mkuenen\My Documents\Conferences\2010\IEEE Ultrasonics San Diego 2010\Poster\idc_2.emf">
              <a:extLst>
                <a:ext uri="{FF2B5EF4-FFF2-40B4-BE49-F238E27FC236}">
                  <a16:creationId xmlns:a16="http://schemas.microsoft.com/office/drawing/2014/main" id="{5DA66396-41EF-0469-A69E-4C9B50826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1395" t="5498" r="8366"/>
            <a:stretch>
              <a:fillRect/>
            </a:stretch>
          </p:blipFill>
          <p:spPr bwMode="auto">
            <a:xfrm>
              <a:off x="5898269" y="3411082"/>
              <a:ext cx="1440160" cy="114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F44DF-3B4E-3918-F4A9-B34351D252F9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>
              <a:off x="4796830" y="3095005"/>
              <a:ext cx="1101439" cy="886754"/>
            </a:xfrm>
            <a:prstGeom prst="straightConnector1">
              <a:avLst/>
            </a:prstGeom>
            <a:noFill/>
            <a:ln w="12700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16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D6FA5-C334-0920-FBB9-6C7D7D690900}"/>
              </a:ext>
            </a:extLst>
          </p:cNvPr>
          <p:cNvGrpSpPr/>
          <p:nvPr/>
        </p:nvGrpSpPr>
        <p:grpSpPr>
          <a:xfrm>
            <a:off x="592720" y="1129540"/>
            <a:ext cx="7191345" cy="1841642"/>
            <a:chOff x="592720" y="1129540"/>
            <a:chExt cx="7191345" cy="18416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E975C-69E6-5E06-215A-E01BD47DDD97}"/>
                </a:ext>
              </a:extLst>
            </p:cNvPr>
            <p:cNvSpPr txBox="1"/>
            <p:nvPr/>
          </p:nvSpPr>
          <p:spPr>
            <a:xfrm>
              <a:off x="3855667" y="1129540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Late-enhancement [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g.l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.] </a:t>
              </a:r>
            </a:p>
          </p:txBody>
        </p:sp>
        <p:pic>
          <p:nvPicPr>
            <p:cNvPr id="5" name="Picture 2" descr="D:\Google Drive\Tu_e\Project\Documents\Article submissions\PMB Molecular imaging\New images revision\maps_and_Bmode_rev_cut.png">
              <a:extLst>
                <a:ext uri="{FF2B5EF4-FFF2-40B4-BE49-F238E27FC236}">
                  <a16:creationId xmlns:a16="http://schemas.microsoft.com/office/drawing/2014/main" id="{C693BD56-90F8-DDE5-EC3C-2E63B0FF5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0" t="24127" r="68337" b="63797"/>
            <a:stretch/>
          </p:blipFill>
          <p:spPr bwMode="auto">
            <a:xfrm>
              <a:off x="659286" y="1509053"/>
              <a:ext cx="3025168" cy="140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929B-7569-C826-2DD6-6EF1048F77A6}"/>
                </a:ext>
              </a:extLst>
            </p:cNvPr>
            <p:cNvSpPr txBox="1"/>
            <p:nvPr/>
          </p:nvSpPr>
          <p:spPr>
            <a:xfrm>
              <a:off x="592720" y="1170499"/>
              <a:ext cx="277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B-mode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6CBED4-537B-7D52-5CAA-B50FB9D3179A}"/>
                </a:ext>
              </a:extLst>
            </p:cNvPr>
            <p:cNvGrpSpPr/>
            <p:nvPr/>
          </p:nvGrpSpPr>
          <p:grpSpPr>
            <a:xfrm>
              <a:off x="3935179" y="1360798"/>
              <a:ext cx="3848886" cy="1595276"/>
              <a:chOff x="664438" y="5077278"/>
              <a:chExt cx="3848886" cy="1595276"/>
            </a:xfrm>
          </p:grpSpPr>
          <p:pic>
            <p:nvPicPr>
              <p:cNvPr id="8" name="Picture 2" descr="D:\Google Drive\Tu_e\Project\Documents\Article submissions\PMB Molecular imaging\New images revision\maps_and_Bmode_rev_cut.png">
                <a:extLst>
                  <a:ext uri="{FF2B5EF4-FFF2-40B4-BE49-F238E27FC236}">
                    <a16:creationId xmlns:a16="http://schemas.microsoft.com/office/drawing/2014/main" id="{86BBCB59-1559-FCDD-0185-936567D4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95" t="58654" r="17397" b="28232"/>
              <a:stretch/>
            </p:blipFill>
            <p:spPr bwMode="auto">
              <a:xfrm>
                <a:off x="664438" y="5184574"/>
                <a:ext cx="3025168" cy="1429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B4B03F4-78B6-F535-FE6A-9186704A0B4C}"/>
                  </a:ext>
                </a:extLst>
              </p:cNvPr>
              <p:cNvGrpSpPr/>
              <p:nvPr/>
            </p:nvGrpSpPr>
            <p:grpSpPr>
              <a:xfrm>
                <a:off x="3769118" y="5077278"/>
                <a:ext cx="744206" cy="1595276"/>
                <a:chOff x="3769118" y="5077278"/>
                <a:chExt cx="744206" cy="1595276"/>
              </a:xfrm>
            </p:grpSpPr>
            <p:pic>
              <p:nvPicPr>
                <p:cNvPr id="10" name="Picture 2" descr="D:\Google Drive\Tu_e\Project\Documents\Article submissions\PMB Molecular imaging\New images revision\maps_and_Bmode_rev_cut.png">
                  <a:extLst>
                    <a:ext uri="{FF2B5EF4-FFF2-40B4-BE49-F238E27FC236}">
                      <a16:creationId xmlns:a16="http://schemas.microsoft.com/office/drawing/2014/main" id="{DD44C958-147B-6F7E-C815-D360DABD8E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04" b="28019" l="90548" r="94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65" t="5810" r="5437" b="73608"/>
                <a:stretch/>
              </p:blipFill>
              <p:spPr bwMode="auto">
                <a:xfrm>
                  <a:off x="3769118" y="5151646"/>
                  <a:ext cx="296496" cy="15100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AF99A42-C132-5F0A-4F97-E2AA38268B66}"/>
                    </a:ext>
                  </a:extLst>
                </p:cNvPr>
                <p:cNvSpPr txBox="1"/>
                <p:nvPr/>
              </p:nvSpPr>
              <p:spPr>
                <a:xfrm>
                  <a:off x="4023931" y="6395555"/>
                  <a:ext cx="436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92C08C-7309-CC45-12AE-6772F6EE80F7}"/>
                    </a:ext>
                  </a:extLst>
                </p:cNvPr>
                <p:cNvSpPr txBox="1"/>
                <p:nvPr/>
              </p:nvSpPr>
              <p:spPr>
                <a:xfrm>
                  <a:off x="4029248" y="5956130"/>
                  <a:ext cx="4262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B95AB2-30D3-0D0A-1798-C76E0DDF14CD}"/>
                    </a:ext>
                  </a:extLst>
                </p:cNvPr>
                <p:cNvSpPr txBox="1"/>
                <p:nvPr/>
              </p:nvSpPr>
              <p:spPr>
                <a:xfrm>
                  <a:off x="4023932" y="5516704"/>
                  <a:ext cx="4368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C1D7D4-23FF-075B-9049-315B7CBDCF1E}"/>
                    </a:ext>
                  </a:extLst>
                </p:cNvPr>
                <p:cNvSpPr txBox="1"/>
                <p:nvPr/>
              </p:nvSpPr>
              <p:spPr>
                <a:xfrm>
                  <a:off x="3971429" y="5077278"/>
                  <a:ext cx="5418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1ED5A-749D-A9EA-A092-407AFE24BE00}"/>
                </a:ext>
              </a:extLst>
            </p:cNvPr>
            <p:cNvSpPr/>
            <p:nvPr/>
          </p:nvSpPr>
          <p:spPr>
            <a:xfrm>
              <a:off x="2533058" y="1749779"/>
              <a:ext cx="1128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77FF30"/>
                  </a:solidFill>
                </a:rPr>
                <a:t>Control</a:t>
              </a:r>
              <a:endParaRPr lang="nl-NL" sz="2400" b="1" dirty="0">
                <a:solidFill>
                  <a:srgbClr val="77FF3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46126-C6D7-A7FD-B7F8-A0940A7A320C}"/>
                </a:ext>
              </a:extLst>
            </p:cNvPr>
            <p:cNvSpPr/>
            <p:nvPr/>
          </p:nvSpPr>
          <p:spPr>
            <a:xfrm>
              <a:off x="659286" y="2509517"/>
              <a:ext cx="1010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nl-NL" sz="2400" b="1" dirty="0">
                  <a:solidFill>
                    <a:srgbClr val="C00000"/>
                  </a:solidFill>
                </a:rPr>
                <a:t>Tumor</a:t>
              </a:r>
              <a:endParaRPr lang="nl-NL" sz="2400" b="1" dirty="0">
                <a:solidFill>
                  <a:srgbClr val="C00000"/>
                </a:solidFill>
                <a:latin typeface="Arial Narrow" panose="020B0606020202030204" pitchFamily="34" charset="0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3B81C5-0BC9-D04B-43B3-97AE6AA27244}"/>
              </a:ext>
            </a:extLst>
          </p:cNvPr>
          <p:cNvGrpSpPr/>
          <p:nvPr/>
        </p:nvGrpSpPr>
        <p:grpSpPr>
          <a:xfrm>
            <a:off x="661094" y="501778"/>
            <a:ext cx="7166812" cy="886118"/>
            <a:chOff x="661094" y="501778"/>
            <a:chExt cx="7166812" cy="886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3EA96E-B4A3-6948-0887-D50F58EA0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531" b="21287"/>
            <a:stretch/>
          </p:blipFill>
          <p:spPr>
            <a:xfrm>
              <a:off x="3494644" y="582705"/>
              <a:ext cx="2971800" cy="8051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2F18E-D43B-1D80-35E4-7A1F74C6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94" y="501778"/>
              <a:ext cx="2708410" cy="8861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F088E-AF2F-A3EB-C780-D5E108B02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90" b="26823"/>
            <a:stretch/>
          </p:blipFill>
          <p:spPr>
            <a:xfrm>
              <a:off x="6591584" y="660568"/>
              <a:ext cx="1236322" cy="568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5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87D66-436B-497F-D666-96AE4198E527}"/>
              </a:ext>
            </a:extLst>
          </p:cNvPr>
          <p:cNvGrpSpPr/>
          <p:nvPr/>
        </p:nvGrpSpPr>
        <p:grpSpPr>
          <a:xfrm>
            <a:off x="592644" y="58270"/>
            <a:ext cx="8021027" cy="3164541"/>
            <a:chOff x="592644" y="58270"/>
            <a:chExt cx="8021027" cy="3164541"/>
          </a:xfrm>
        </p:grpSpPr>
        <p:pic>
          <p:nvPicPr>
            <p:cNvPr id="6" name="Picture 5" descr="A graph of a graph with numbers and points&#10;&#10;Description automatically generated with medium confidence">
              <a:extLst>
                <a:ext uri="{FF2B5EF4-FFF2-40B4-BE49-F238E27FC236}">
                  <a16:creationId xmlns:a16="http://schemas.microsoft.com/office/drawing/2014/main" id="{0DA37587-9B82-B44F-E8F2-9781EDBA5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3" b="8366"/>
            <a:stretch/>
          </p:blipFill>
          <p:spPr>
            <a:xfrm>
              <a:off x="4664448" y="58270"/>
              <a:ext cx="3949223" cy="31645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1DA3C-D3A9-5486-5D7C-84FE089D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44" y="239245"/>
              <a:ext cx="3780620" cy="29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44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E2C26-7DBF-50DD-F2AB-3B30CD21E2C7}"/>
              </a:ext>
            </a:extLst>
          </p:cNvPr>
          <p:cNvGrpSpPr/>
          <p:nvPr/>
        </p:nvGrpSpPr>
        <p:grpSpPr>
          <a:xfrm>
            <a:off x="2653319" y="1034895"/>
            <a:ext cx="7290678" cy="2525740"/>
            <a:chOff x="2653319" y="1034895"/>
            <a:chExt cx="7290678" cy="2525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614D9B-C36C-53E1-5ABC-B58517C8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" t="34400" r="6945" b="3291"/>
            <a:stretch/>
          </p:blipFill>
          <p:spPr bwMode="auto">
            <a:xfrm>
              <a:off x="7098626" y="1034895"/>
              <a:ext cx="2845371" cy="25257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497CDA-687F-164B-24F2-D674F65DA267}"/>
                </a:ext>
              </a:extLst>
            </p:cNvPr>
            <p:cNvGrpSpPr/>
            <p:nvPr/>
          </p:nvGrpSpPr>
          <p:grpSpPr>
            <a:xfrm>
              <a:off x="2653319" y="1311648"/>
              <a:ext cx="4445307" cy="1557057"/>
              <a:chOff x="2574057" y="1159248"/>
              <a:chExt cx="4445307" cy="1557057"/>
            </a:xfrm>
          </p:grpSpPr>
          <p:pic>
            <p:nvPicPr>
              <p:cNvPr id="1026" name="Picture 2" descr="Blood pressure measuring cardio exam Royalty Free Vector">
                <a:extLst>
                  <a:ext uri="{FF2B5EF4-FFF2-40B4-BE49-F238E27FC236}">
                    <a16:creationId xmlns:a16="http://schemas.microsoft.com/office/drawing/2014/main" id="{CC32104E-502C-7CAB-34D3-7EA9E21AAF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439"/>
              <a:stretch/>
            </p:blipFill>
            <p:spPr bwMode="auto">
              <a:xfrm>
                <a:off x="3846419" y="1159248"/>
                <a:ext cx="2419350" cy="1557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he human heart • Heart Research Institute">
                <a:extLst>
                  <a:ext uri="{FF2B5EF4-FFF2-40B4-BE49-F238E27FC236}">
                    <a16:creationId xmlns:a16="http://schemas.microsoft.com/office/drawing/2014/main" id="{AAA292D0-562D-2574-A494-85EA7387AF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4057" y="1430713"/>
                <a:ext cx="888905" cy="88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626699-94AA-6259-C936-A39327668304}"/>
                  </a:ext>
                </a:extLst>
              </p:cNvPr>
              <p:cNvSpPr/>
              <p:nvPr/>
            </p:nvSpPr>
            <p:spPr>
              <a:xfrm>
                <a:off x="2837610" y="1853032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ECG</a:t>
                </a:r>
                <a:endParaRPr lang="en-NL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E0FC4B-0AA5-7FD6-6924-0E9F51AEE8A0}"/>
                  </a:ext>
                </a:extLst>
              </p:cNvPr>
              <p:cNvSpPr/>
              <p:nvPr/>
            </p:nvSpPr>
            <p:spPr>
              <a:xfrm>
                <a:off x="5656448" y="2099980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PPG</a:t>
                </a:r>
                <a:endParaRPr lang="en-NL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93E016-34CC-EF7B-CB01-9C6265B483D6}"/>
                  </a:ext>
                </a:extLst>
              </p:cNvPr>
              <p:cNvSpPr/>
              <p:nvPr/>
            </p:nvSpPr>
            <p:spPr>
              <a:xfrm>
                <a:off x="3200400" y="1515035"/>
                <a:ext cx="663388" cy="502024"/>
              </a:xfrm>
              <a:custGeom>
                <a:avLst/>
                <a:gdLst>
                  <a:gd name="connsiteX0" fmla="*/ 0 w 663388"/>
                  <a:gd name="connsiteY0" fmla="*/ 0 h 502024"/>
                  <a:gd name="connsiteX1" fmla="*/ 358588 w 663388"/>
                  <a:gd name="connsiteY1" fmla="*/ 197224 h 502024"/>
                  <a:gd name="connsiteX2" fmla="*/ 600635 w 663388"/>
                  <a:gd name="connsiteY2" fmla="*/ 412377 h 502024"/>
                  <a:gd name="connsiteX3" fmla="*/ 663388 w 663388"/>
                  <a:gd name="connsiteY3" fmla="*/ 502024 h 50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88" h="502024">
                    <a:moveTo>
                      <a:pt x="0" y="0"/>
                    </a:moveTo>
                    <a:cubicBezTo>
                      <a:pt x="129241" y="64247"/>
                      <a:pt x="258482" y="128494"/>
                      <a:pt x="358588" y="197224"/>
                    </a:cubicBezTo>
                    <a:cubicBezTo>
                      <a:pt x="458694" y="265954"/>
                      <a:pt x="549835" y="361577"/>
                      <a:pt x="600635" y="412377"/>
                    </a:cubicBezTo>
                    <a:cubicBezTo>
                      <a:pt x="651435" y="463177"/>
                      <a:pt x="651435" y="491565"/>
                      <a:pt x="663388" y="502024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3908BC-CEDE-3D18-FB57-6550491BBE7C}"/>
                  </a:ext>
                </a:extLst>
              </p:cNvPr>
              <p:cNvSpPr/>
              <p:nvPr/>
            </p:nvSpPr>
            <p:spPr>
              <a:xfrm>
                <a:off x="3591485" y="2375366"/>
                <a:ext cx="761720" cy="32889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CUFF</a:t>
                </a:r>
                <a:endParaRPr lang="en-NL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B77CB6D-6797-321A-D8A8-E6456AFA3C06}"/>
                  </a:ext>
                </a:extLst>
              </p:cNvPr>
              <p:cNvSpPr/>
              <p:nvPr/>
            </p:nvSpPr>
            <p:spPr>
              <a:xfrm>
                <a:off x="4266209" y="2297765"/>
                <a:ext cx="824753" cy="242047"/>
              </a:xfrm>
              <a:custGeom>
                <a:avLst/>
                <a:gdLst>
                  <a:gd name="connsiteX0" fmla="*/ 0 w 824753"/>
                  <a:gd name="connsiteY0" fmla="*/ 0 h 242047"/>
                  <a:gd name="connsiteX1" fmla="*/ 161365 w 824753"/>
                  <a:gd name="connsiteY1" fmla="*/ 71718 h 242047"/>
                  <a:gd name="connsiteX2" fmla="*/ 179294 w 824753"/>
                  <a:gd name="connsiteY2" fmla="*/ 80683 h 242047"/>
                  <a:gd name="connsiteX3" fmla="*/ 313765 w 824753"/>
                  <a:gd name="connsiteY3" fmla="*/ 206189 h 242047"/>
                  <a:gd name="connsiteX4" fmla="*/ 824753 w 824753"/>
                  <a:gd name="connsiteY4" fmla="*/ 242047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53" h="242047">
                    <a:moveTo>
                      <a:pt x="0" y="0"/>
                    </a:moveTo>
                    <a:lnTo>
                      <a:pt x="161365" y="71718"/>
                    </a:lnTo>
                    <a:cubicBezTo>
                      <a:pt x="191247" y="85165"/>
                      <a:pt x="153894" y="58271"/>
                      <a:pt x="179294" y="80683"/>
                    </a:cubicBezTo>
                    <a:cubicBezTo>
                      <a:pt x="204694" y="103095"/>
                      <a:pt x="206189" y="179295"/>
                      <a:pt x="313765" y="206189"/>
                    </a:cubicBezTo>
                    <a:cubicBezTo>
                      <a:pt x="421342" y="233083"/>
                      <a:pt x="623047" y="237565"/>
                      <a:pt x="824753" y="242047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F3A50B-39C1-D3C5-B0DA-2FF1B79B315B}"/>
                  </a:ext>
                </a:extLst>
              </p:cNvPr>
              <p:cNvSpPr/>
              <p:nvPr/>
            </p:nvSpPr>
            <p:spPr>
              <a:xfrm>
                <a:off x="4446494" y="2321606"/>
                <a:ext cx="726141" cy="63006"/>
              </a:xfrm>
              <a:custGeom>
                <a:avLst/>
                <a:gdLst>
                  <a:gd name="connsiteX0" fmla="*/ 0 w 726141"/>
                  <a:gd name="connsiteY0" fmla="*/ 45076 h 63006"/>
                  <a:gd name="connsiteX1" fmla="*/ 188259 w 726141"/>
                  <a:gd name="connsiteY1" fmla="*/ 253 h 63006"/>
                  <a:gd name="connsiteX2" fmla="*/ 726141 w 726141"/>
                  <a:gd name="connsiteY2" fmla="*/ 63006 h 6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141" h="63006">
                    <a:moveTo>
                      <a:pt x="0" y="45076"/>
                    </a:moveTo>
                    <a:cubicBezTo>
                      <a:pt x="33618" y="21170"/>
                      <a:pt x="67236" y="-2735"/>
                      <a:pt x="188259" y="253"/>
                    </a:cubicBezTo>
                    <a:cubicBezTo>
                      <a:pt x="309282" y="3241"/>
                      <a:pt x="517711" y="33123"/>
                      <a:pt x="726141" y="63006"/>
                    </a:cubicBezTo>
                  </a:path>
                </a:pathLst>
              </a:custGeom>
              <a:noFill/>
              <a:ln w="38100">
                <a:solidFill>
                  <a:srgbClr val="C5292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A5D1D85-9CF2-6875-F7CE-9B82FABD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397" y="2017758"/>
                <a:ext cx="2609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51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5434278" cy="4399731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B7988D-FA96-3C6C-BBAA-105E110FAC88}"/>
              </a:ext>
            </a:extLst>
          </p:cNvPr>
          <p:cNvGrpSpPr/>
          <p:nvPr/>
        </p:nvGrpSpPr>
        <p:grpSpPr>
          <a:xfrm>
            <a:off x="1400750" y="816228"/>
            <a:ext cx="5354613" cy="4240055"/>
            <a:chOff x="1400750" y="816228"/>
            <a:chExt cx="5354613" cy="4240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FC95D-136C-4AE6-DECA-426D8DA1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1" r="9609"/>
            <a:stretch/>
          </p:blipFill>
          <p:spPr>
            <a:xfrm rot="5400000">
              <a:off x="1963407" y="264328"/>
              <a:ext cx="4240055" cy="5343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0C2C7A-C5C6-B130-CDA2-99ED40C7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697" b="89508" l="25345" r="57642"/>
                      </a14:imgEffect>
                    </a14:imgLayer>
                  </a14:imgProps>
                </a:ext>
              </a:extLst>
            </a:blip>
            <a:srcRect l="21308" t="18846" r="38321" b="2640"/>
            <a:stretch/>
          </p:blipFill>
          <p:spPr>
            <a:xfrm>
              <a:off x="3011804" y="2350884"/>
              <a:ext cx="918266" cy="8554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BA6572-D06E-5D47-1DDD-14019AE32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4358594" y="2611974"/>
              <a:ext cx="288908" cy="198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E9FE45-5EB1-C5EC-1DA6-510ED81F7108}"/>
                </a:ext>
              </a:extLst>
            </p:cNvPr>
            <p:cNvSpPr txBox="1"/>
            <p:nvPr/>
          </p:nvSpPr>
          <p:spPr>
            <a:xfrm>
              <a:off x="1400750" y="2455438"/>
              <a:ext cx="2211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Microbubble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(1-10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19AB09-DB5D-B692-400E-CD0BA788837B}"/>
                </a:ext>
              </a:extLst>
            </p:cNvPr>
            <p:cNvSpPr txBox="1"/>
            <p:nvPr/>
          </p:nvSpPr>
          <p:spPr>
            <a:xfrm>
              <a:off x="4510385" y="2424401"/>
              <a:ext cx="158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Nanobubble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(~0.3 </a:t>
              </a:r>
              <a:r>
                <a:rPr lang="en-US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b="1" dirty="0">
                  <a:solidFill>
                    <a:srgbClr val="002060"/>
                  </a:solidFill>
                </a:rPr>
                <a:t>m)</a:t>
              </a:r>
              <a:endParaRPr lang="en-NL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42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8C9B6-20DC-56AB-19D0-F099D5EBA32E}"/>
              </a:ext>
            </a:extLst>
          </p:cNvPr>
          <p:cNvGrpSpPr/>
          <p:nvPr/>
        </p:nvGrpSpPr>
        <p:grpSpPr>
          <a:xfrm>
            <a:off x="587883" y="1207217"/>
            <a:ext cx="8406846" cy="2619375"/>
            <a:chOff x="587883" y="1207217"/>
            <a:chExt cx="8406846" cy="2619375"/>
          </a:xfrm>
        </p:grpSpPr>
        <p:pic>
          <p:nvPicPr>
            <p:cNvPr id="4" name="Afbeelding 7">
              <a:extLst>
                <a:ext uri="{FF2B5EF4-FFF2-40B4-BE49-F238E27FC236}">
                  <a16:creationId xmlns:a16="http://schemas.microsoft.com/office/drawing/2014/main" id="{65543D76-226C-9AA8-2F5C-A14AA9FE8A0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3" y="1588190"/>
              <a:ext cx="4861290" cy="1967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AB59-DB0D-079E-C1E1-CCCDEB9C7E9A}"/>
                </a:ext>
              </a:extLst>
            </p:cNvPr>
            <p:cNvSpPr/>
            <p:nvPr/>
          </p:nvSpPr>
          <p:spPr>
            <a:xfrm>
              <a:off x="2141705" y="1207217"/>
              <a:ext cx="1219200" cy="2619375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65647-EDFE-62CE-F1AB-C7CDFE5DB0CD}"/>
                </a:ext>
              </a:extLst>
            </p:cNvPr>
            <p:cNvGrpSpPr/>
            <p:nvPr/>
          </p:nvGrpSpPr>
          <p:grpSpPr>
            <a:xfrm>
              <a:off x="5449173" y="1444424"/>
              <a:ext cx="3545556" cy="2301486"/>
              <a:chOff x="4404639" y="4675074"/>
              <a:chExt cx="2961362" cy="2041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4B49FB-362C-40B1-5934-47CD99635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940" t="42763" r="46060" b="27249"/>
              <a:stretch/>
            </p:blipFill>
            <p:spPr>
              <a:xfrm>
                <a:off x="4643213" y="4675074"/>
                <a:ext cx="2722788" cy="20413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C856A5-9D8F-5A04-BB45-BEA8095609C4}"/>
                  </a:ext>
                </a:extLst>
              </p:cNvPr>
              <p:cNvSpPr/>
              <p:nvPr/>
            </p:nvSpPr>
            <p:spPr>
              <a:xfrm>
                <a:off x="4852219" y="4844845"/>
                <a:ext cx="45719" cy="1622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9C1AD-49CB-2A35-EB03-9690C050C6D3}"/>
                  </a:ext>
                </a:extLst>
              </p:cNvPr>
              <p:cNvSpPr/>
              <p:nvPr/>
            </p:nvSpPr>
            <p:spPr>
              <a:xfrm>
                <a:off x="4404639" y="6221093"/>
                <a:ext cx="453323" cy="363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254</Words>
  <Application>Microsoft Office PowerPoint</Application>
  <PresentationFormat>Widescreen</PresentationFormat>
  <Paragraphs>102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Meiryo</vt:lpstr>
      <vt:lpstr>Arial</vt:lpstr>
      <vt:lpstr>Arial Narrow</vt:lpstr>
      <vt:lpstr>Arial Unicode MS</vt:lpstr>
      <vt:lpstr>Calibri</vt:lpstr>
      <vt:lpstr>Calibri Light</vt:lpstr>
      <vt:lpstr>Cambria Math</vt:lpstr>
      <vt:lpstr>League Gothic</vt:lpstr>
      <vt:lpstr>Lora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21</cp:revision>
  <dcterms:created xsi:type="dcterms:W3CDTF">2024-01-29T19:49:26Z</dcterms:created>
  <dcterms:modified xsi:type="dcterms:W3CDTF">2024-02-12T08:38:28Z</dcterms:modified>
</cp:coreProperties>
</file>